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70" r:id="rId3"/>
    <p:sldId id="257" r:id="rId4"/>
    <p:sldId id="271" r:id="rId5"/>
    <p:sldId id="258" r:id="rId6"/>
    <p:sldId id="259" r:id="rId7"/>
    <p:sldId id="288" r:id="rId8"/>
    <p:sldId id="290" r:id="rId9"/>
    <p:sldId id="289" r:id="rId10"/>
    <p:sldId id="260" r:id="rId11"/>
    <p:sldId id="291" r:id="rId12"/>
    <p:sldId id="261" r:id="rId13"/>
    <p:sldId id="262" r:id="rId14"/>
    <p:sldId id="263" r:id="rId15"/>
    <p:sldId id="264" r:id="rId16"/>
    <p:sldId id="265" r:id="rId17"/>
    <p:sldId id="280" r:id="rId18"/>
    <p:sldId id="267" r:id="rId19"/>
    <p:sldId id="273" r:id="rId20"/>
    <p:sldId id="274" r:id="rId21"/>
    <p:sldId id="276" r:id="rId22"/>
    <p:sldId id="275" r:id="rId23"/>
    <p:sldId id="272" r:id="rId24"/>
    <p:sldId id="277" r:id="rId25"/>
    <p:sldId id="281" r:id="rId26"/>
    <p:sldId id="282" r:id="rId27"/>
    <p:sldId id="283" r:id="rId28"/>
    <p:sldId id="287" r:id="rId29"/>
    <p:sldId id="286" r:id="rId30"/>
    <p:sldId id="269" r:id="rId31"/>
  </p:sldIdLst>
  <p:sldSz cx="9144000" cy="6858000" type="screen4x3"/>
  <p:notesSz cx="7010400" cy="9296400"/>
  <p:embeddedFontLst>
    <p:embeddedFont>
      <p:font typeface="Calibri" panose="020F0502020204030204" pitchFamily="34" charset="0"/>
      <p:regular r:id="rId33"/>
      <p:bold r:id="rId34"/>
      <p:italic r:id="rId35"/>
      <p:boldItalic r:id="rId36"/>
    </p:embeddedFont>
    <p:embeddedFont>
      <p:font typeface="Arial Narrow" panose="020B0606020202030204" pitchFamily="34" charset="0"/>
      <p:regular r:id="rId37"/>
      <p:bold r:id="rId38"/>
      <p:italic r:id="rId39"/>
      <p:boldItalic r:id="rId40"/>
    </p:embeddedFont>
    <p:embeddedFont>
      <p:font typeface="Arial Black" panose="020B0A04020102020204" pitchFamily="34" charset="0"/>
      <p:bold r:id="rId41"/>
    </p:embeddedFont>
    <p:embeddedFont>
      <p:font typeface="Impact" panose="020B0806030902050204" pitchFamily="34"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609" autoAdjust="0"/>
  </p:normalViewPr>
  <p:slideViewPr>
    <p:cSldViewPr snapToGrid="0">
      <p:cViewPr varScale="1">
        <p:scale>
          <a:sx n="80" d="100"/>
          <a:sy n="80" d="100"/>
        </p:scale>
        <p:origin x="24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37839" cy="466434"/>
          </a:xfrm>
          <a:prstGeom prst="rect">
            <a:avLst/>
          </a:prstGeom>
          <a:noFill/>
          <a:ln>
            <a:noFill/>
          </a:ln>
        </p:spPr>
        <p:txBody>
          <a:bodyPr wrap="square" lIns="93162" tIns="93162" rIns="93162" bIns="93162"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7" y="0"/>
            <a:ext cx="3037839" cy="466434"/>
          </a:xfrm>
          <a:prstGeom prst="rect">
            <a:avLst/>
          </a:prstGeom>
          <a:noFill/>
          <a:ln>
            <a:noFill/>
          </a:ln>
        </p:spPr>
        <p:txBody>
          <a:bodyPr wrap="square" lIns="93162" tIns="93162" rIns="93162" bIns="93162"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41" y="4473892"/>
            <a:ext cx="5608319" cy="3660458"/>
          </a:xfrm>
          <a:prstGeom prst="rect">
            <a:avLst/>
          </a:prstGeom>
          <a:noFill/>
          <a:ln>
            <a:noFill/>
          </a:ln>
        </p:spPr>
        <p:txBody>
          <a:bodyPr wrap="square" lIns="93162" tIns="93162" rIns="93162" bIns="93162"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829967"/>
            <a:ext cx="3037839" cy="466432"/>
          </a:xfrm>
          <a:prstGeom prst="rect">
            <a:avLst/>
          </a:prstGeom>
          <a:noFill/>
          <a:ln>
            <a:noFill/>
          </a:ln>
        </p:spPr>
        <p:txBody>
          <a:bodyPr wrap="square" lIns="93162" tIns="93162" rIns="93162" bIns="93162"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7" y="8829967"/>
            <a:ext cx="3037839" cy="466432"/>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820450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01041" y="4473892"/>
            <a:ext cx="5608319" cy="3660458"/>
          </a:xfrm>
          <a:prstGeom prst="rect">
            <a:avLst/>
          </a:prstGeom>
        </p:spPr>
        <p:txBody>
          <a:bodyPr wrap="square" lIns="93162" tIns="93162" rIns="93162" bIns="93162" anchor="t" anchorCtr="0">
            <a:noAutofit/>
          </a:bodyPr>
          <a:lstStyle/>
          <a:p>
            <a:pPr>
              <a:buNone/>
            </a:pPr>
            <a:r>
              <a:rPr lang="en-US" dirty="0"/>
              <a:t>Good</a:t>
            </a:r>
            <a:r>
              <a:rPr lang="en-US" baseline="0" dirty="0"/>
              <a:t> morning! My name is Emily Zorea and I am the Youth Services Librarian at Brewer Public Library in Richland Center Wi. </a:t>
            </a:r>
          </a:p>
          <a:p>
            <a:pPr marL="171450" indent="-171450">
              <a:buFontTx/>
              <a:buChar char="-"/>
            </a:pPr>
            <a:r>
              <a:rPr lang="en-US" baseline="0" dirty="0"/>
              <a:t>I am very excited to be here today and share some ideas for high interest programming that I feel very confident that you can use in your library right now, regardless of size and budget. </a:t>
            </a:r>
          </a:p>
          <a:p>
            <a:pPr marL="171450" indent="-171450">
              <a:buFontTx/>
              <a:buChar char="-"/>
            </a:pPr>
            <a:r>
              <a:rPr lang="en-US" baseline="0" dirty="0"/>
              <a:t>I did not think I would ever go into libraries because I thought all the jobs were taken, and why would any youth services librarian ever want to retire, their job looked like so much fun. </a:t>
            </a:r>
          </a:p>
          <a:p>
            <a:pPr marL="171450" indent="-171450">
              <a:buFontTx/>
              <a:buChar char="-"/>
            </a:pPr>
            <a:r>
              <a:rPr lang="en-US" baseline="0" dirty="0"/>
              <a:t>I was hired at Brewer Public Library right before I was married in 2015 as a library assistant, and during my honeymoon I was sent an email by our library director at the time letting me know that our current youth services librarian was leaving because she was going to have a baby, and that the library was accepting applications for the new youth services position. </a:t>
            </a:r>
          </a:p>
          <a:p>
            <a:pPr marL="171450" indent="-171450">
              <a:buFontTx/>
              <a:buChar char="-"/>
            </a:pPr>
            <a:r>
              <a:rPr lang="en-US" baseline="0" dirty="0"/>
              <a:t>I applied, did not know if I would be able to do this job, the job that I always wanted, but I was hired, and I know that I have now found the career that I want to dedicate my life to. </a:t>
            </a:r>
          </a:p>
          <a:p>
            <a:pPr marL="171450" indent="-171450">
              <a:buFontTx/>
              <a:buChar char="-"/>
            </a:pPr>
            <a:r>
              <a:rPr lang="en-US" baseline="0" dirty="0"/>
              <a:t>Richland Center is a small community, and we will take more about that later, but when I go to any public place, like Walmart, kids see me there, and they know me by name. We see horrible things happening in the news, and it can feel that power of true evil is more than we can possibly overcome, but I think that we are forgetting the very quite power of being positive role models in children’s lives. If we know them by name, if we establish a trusting relationship with them, if we show them at we care about them, that we can supply them with any book they want, if we can offer them programs where they can learn mastery, that is something powerful that the kids in our community can hold onto, and it may be enough to stand in the gap for them and reveal to them that there are other ways of living their life. </a:t>
            </a:r>
          </a:p>
          <a:p>
            <a:pPr marL="171450" indent="-171450">
              <a:buFontTx/>
              <a:buChar char="-"/>
            </a:pPr>
            <a:r>
              <a:rPr lang="en-US" baseline="0" dirty="0"/>
              <a:t>I have planned programs and no one shows up. I have planned programs and only one kid shows up. I have planned programs and 20 kids, 40 kids, 400 kids show up. So, I get it. But, what I found that our most successful programs are the ones that are accessible to multiple age groups, that can be scaled down or made more challenging, and STEAM is a great programming choice for those programs. </a:t>
            </a:r>
          </a:p>
          <a:p>
            <a:pPr marL="171450" indent="-171450">
              <a:buFontTx/>
              <a:buChar char="-"/>
            </a:pPr>
            <a:r>
              <a:rPr lang="en-US" baseline="0" dirty="0"/>
              <a:t>All of the STEAM programs I have lead as family programs where I have multiple age groups working together at one time, and as outreach programs in schools for grades K-5. And, these programs were all winners. </a:t>
            </a:r>
            <a:endParaRPr lang="en-US" dirty="0"/>
          </a:p>
          <a:p>
            <a:pPr>
              <a:buNone/>
            </a:pPr>
            <a:endParaRPr lang="en-US" dirty="0"/>
          </a:p>
          <a:p>
            <a:pPr>
              <a:buNone/>
            </a:pPr>
            <a:r>
              <a:rPr lang="en-US" dirty="0"/>
              <a:t>STEM (Science, Technology, Engineering, and Math)</a:t>
            </a:r>
          </a:p>
          <a:p>
            <a:pPr>
              <a:buNone/>
            </a:pPr>
            <a:r>
              <a:rPr lang="en-US" dirty="0"/>
              <a:t>Programs will either focus on one of those four subject areas, or</a:t>
            </a:r>
            <a:r>
              <a:rPr lang="en-US" baseline="0" dirty="0"/>
              <a:t> more holistically incorporate several of those areas at one time. </a:t>
            </a:r>
          </a:p>
          <a:p>
            <a:pPr>
              <a:buNone/>
            </a:pPr>
            <a:r>
              <a:rPr lang="en-US" baseline="0" dirty="0"/>
              <a:t>We have a very small budget. My limit is $0.30 per child, and often less. </a:t>
            </a:r>
          </a:p>
        </p:txBody>
      </p:sp>
      <p:sp>
        <p:nvSpPr>
          <p:cNvPr id="86" name="Shape 86"/>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287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701041" y="4473892"/>
            <a:ext cx="5608319" cy="3660458"/>
          </a:xfrm>
          <a:prstGeom prst="rect">
            <a:avLst/>
          </a:prstGeom>
          <a:noFill/>
          <a:ln>
            <a:noFill/>
          </a:ln>
        </p:spPr>
        <p:txBody>
          <a:bodyPr wrap="square" lIns="93162" tIns="46568" rIns="93162" bIns="46568" anchor="t" anchorCtr="0">
            <a:noAutofit/>
          </a:bodyPr>
          <a:lstStyle/>
          <a:p>
            <a:pPr marL="174708" indent="-174708">
              <a:buClr>
                <a:schemeClr val="dk1"/>
              </a:buClr>
              <a:buSzPct val="100000"/>
              <a:buNone/>
            </a:pPr>
            <a:r>
              <a:rPr lang="en-US" dirty="0"/>
              <a:t>Fall</a:t>
            </a:r>
            <a:r>
              <a:rPr lang="en-US" baseline="0" dirty="0"/>
              <a:t> Lego Building Challenges </a:t>
            </a:r>
          </a:p>
          <a:p>
            <a:pPr marL="174708" indent="-174708">
              <a:buClr>
                <a:schemeClr val="dk1"/>
              </a:buClr>
              <a:buSzPct val="100000"/>
              <a:buFontTx/>
              <a:buChar char="-"/>
            </a:pPr>
            <a:r>
              <a:rPr lang="en-US" baseline="0" dirty="0"/>
              <a:t>Download the FREE Fall Lego Building Challenges from the STEM Laboratory</a:t>
            </a:r>
          </a:p>
          <a:p>
            <a:pPr marL="174708" indent="-174708">
              <a:buClr>
                <a:schemeClr val="dk1"/>
              </a:buClr>
              <a:buSzPct val="100000"/>
              <a:buFontTx/>
              <a:buChar char="-"/>
            </a:pPr>
            <a:r>
              <a:rPr lang="en-US" dirty="0"/>
              <a:t>https://thestemlaboratory.com/fall-lego-challenge-cards/ </a:t>
            </a:r>
          </a:p>
          <a:p>
            <a:pPr marL="174708" indent="-174708">
              <a:buClr>
                <a:schemeClr val="dk1"/>
              </a:buClr>
              <a:buSzPct val="100000"/>
              <a:buFontTx/>
              <a:buChar char="-"/>
            </a:pPr>
            <a:r>
              <a:rPr lang="en-US" dirty="0"/>
              <a:t>Set out</a:t>
            </a:r>
            <a:r>
              <a:rPr lang="en-US" baseline="0" dirty="0"/>
              <a:t> Legos on the floor on a blanket for easy clean up. </a:t>
            </a:r>
          </a:p>
          <a:p>
            <a:pPr marL="174708" indent="-174708">
              <a:buClr>
                <a:schemeClr val="dk1"/>
              </a:buClr>
              <a:buSzPct val="100000"/>
              <a:buFontTx/>
              <a:buChar char="-"/>
            </a:pPr>
            <a:r>
              <a:rPr lang="en-US" baseline="0" dirty="0"/>
              <a:t>Scatter challenge cards</a:t>
            </a:r>
          </a:p>
          <a:p>
            <a:pPr marL="174708" indent="-174708">
              <a:buClr>
                <a:schemeClr val="dk1"/>
              </a:buClr>
              <a:buSzPct val="100000"/>
              <a:buFontTx/>
              <a:buChar char="-"/>
            </a:pPr>
            <a:r>
              <a:rPr lang="en-US" baseline="0" dirty="0"/>
              <a:t>Invite kids to build the picture</a:t>
            </a:r>
            <a:endParaRPr dirty="0"/>
          </a:p>
        </p:txBody>
      </p:sp>
      <p:sp>
        <p:nvSpPr>
          <p:cNvPr id="119" name="Shape 119"/>
          <p:cNvSpPr txBox="1">
            <a:spLocks noGrp="1"/>
          </p:cNvSpPr>
          <p:nvPr>
            <p:ph type="sldNum" idx="12"/>
          </p:nvPr>
        </p:nvSpPr>
        <p:spPr>
          <a:xfrm>
            <a:off x="3970937" y="8829967"/>
            <a:ext cx="3037839" cy="466432"/>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1280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701041" y="4473892"/>
            <a:ext cx="5608319" cy="3660458"/>
          </a:xfrm>
          <a:prstGeom prst="rect">
            <a:avLst/>
          </a:prstGeom>
          <a:noFill/>
          <a:ln>
            <a:noFill/>
          </a:ln>
        </p:spPr>
        <p:txBody>
          <a:bodyPr wrap="square" lIns="93162" tIns="46568" rIns="93162" bIns="46568" anchor="t" anchorCtr="0">
            <a:noAutofit/>
          </a:bodyPr>
          <a:lstStyle/>
          <a:p>
            <a:pPr>
              <a:buSzPct val="25000"/>
              <a:buNone/>
            </a:pPr>
            <a:r>
              <a:rPr lang="en-US"/>
              <a:t>Bats in flight </a:t>
            </a:r>
          </a:p>
          <a:p>
            <a:pPr marL="174708" indent="-174708">
              <a:buClr>
                <a:schemeClr val="dk1"/>
              </a:buClr>
              <a:buSzPct val="100000"/>
              <a:buFont typeface="Calibri"/>
              <a:buChar char="-"/>
            </a:pPr>
            <a:r>
              <a:rPr lang="en-US"/>
              <a:t>$0</a:t>
            </a:r>
          </a:p>
          <a:p>
            <a:pPr marL="174708" indent="-174708">
              <a:buClr>
                <a:schemeClr val="dk1"/>
              </a:buClr>
              <a:buSzPct val="100000"/>
              <a:buFont typeface="Calibri"/>
              <a:buChar char="-"/>
            </a:pPr>
            <a:r>
              <a:rPr lang="en-US"/>
              <a:t>All you need is the template and some paper clips, scissors and tape</a:t>
            </a:r>
          </a:p>
          <a:p>
            <a:pPr marL="174708" indent="-174708">
              <a:buClr>
                <a:schemeClr val="dk1"/>
              </a:buClr>
              <a:buSzPct val="100000"/>
              <a:buNone/>
            </a:pPr>
            <a:endParaRPr/>
          </a:p>
        </p:txBody>
      </p:sp>
      <p:sp>
        <p:nvSpPr>
          <p:cNvPr id="119" name="Shape 119"/>
          <p:cNvSpPr txBox="1">
            <a:spLocks noGrp="1"/>
          </p:cNvSpPr>
          <p:nvPr>
            <p:ph type="sldNum" idx="12"/>
          </p:nvPr>
        </p:nvSpPr>
        <p:spPr>
          <a:xfrm>
            <a:off x="3970937" y="8829967"/>
            <a:ext cx="3037839" cy="466432"/>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01843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6" name="Shape 126"/>
          <p:cNvSpPr txBox="1">
            <a:spLocks noGrp="1"/>
          </p:cNvSpPr>
          <p:nvPr>
            <p:ph type="body" idx="1"/>
          </p:nvPr>
        </p:nvSpPr>
        <p:spPr>
          <a:xfrm>
            <a:off x="701041" y="4473892"/>
            <a:ext cx="5608319" cy="3660458"/>
          </a:xfrm>
          <a:prstGeom prst="rect">
            <a:avLst/>
          </a:prstGeom>
          <a:noFill/>
          <a:ln>
            <a:noFill/>
          </a:ln>
        </p:spPr>
        <p:txBody>
          <a:bodyPr wrap="square" lIns="93162" tIns="46568" rIns="93162" bIns="46568" anchor="t" anchorCtr="0">
            <a:noAutofit/>
          </a:bodyPr>
          <a:lstStyle/>
          <a:p>
            <a:pPr>
              <a:buSzPct val="25000"/>
              <a:buNone/>
            </a:pPr>
            <a:r>
              <a:rPr lang="en-US" dirty="0"/>
              <a:t>Binary Code: </a:t>
            </a:r>
          </a:p>
          <a:p>
            <a:pPr marL="174708" indent="-174708">
              <a:buClr>
                <a:schemeClr val="dk1"/>
              </a:buClr>
              <a:buSzPct val="100000"/>
              <a:buFont typeface="Calibri"/>
              <a:buChar char="-"/>
            </a:pPr>
            <a:r>
              <a:rPr lang="en-US" dirty="0"/>
              <a:t>$0 we had all the supplies on hand. </a:t>
            </a:r>
          </a:p>
          <a:p>
            <a:pPr marL="174708" indent="-174708">
              <a:buClr>
                <a:schemeClr val="dk1"/>
              </a:buClr>
              <a:buSzPct val="100000"/>
              <a:buFont typeface="Calibri"/>
              <a:buChar char="-"/>
            </a:pPr>
            <a:r>
              <a:rPr lang="en-US" dirty="0"/>
              <a:t>You can order 6,000 </a:t>
            </a:r>
            <a:r>
              <a:rPr lang="en-US" dirty="0" err="1"/>
              <a:t>Perler</a:t>
            </a:r>
            <a:r>
              <a:rPr lang="en-US" dirty="0"/>
              <a:t> beads on Amazon for $13. </a:t>
            </a:r>
          </a:p>
          <a:p>
            <a:pPr marL="174708" indent="-174708">
              <a:buClr>
                <a:schemeClr val="dk1"/>
              </a:buClr>
              <a:buSzPct val="100000"/>
              <a:buFont typeface="Calibri"/>
              <a:buChar char="-"/>
            </a:pPr>
            <a:r>
              <a:rPr lang="en-US" dirty="0"/>
              <a:t>Need downloadable- Binary alphabet, Binary Coding Sheet, and the Binary numbers</a:t>
            </a:r>
          </a:p>
          <a:p>
            <a:pPr marL="174708" indent="-174708">
              <a:buClr>
                <a:schemeClr val="dk1"/>
              </a:buClr>
              <a:buSzPct val="100000"/>
              <a:buNone/>
            </a:pPr>
            <a:endParaRPr dirty="0"/>
          </a:p>
        </p:txBody>
      </p:sp>
      <p:sp>
        <p:nvSpPr>
          <p:cNvPr id="127" name="Shape 127"/>
          <p:cNvSpPr txBox="1">
            <a:spLocks noGrp="1"/>
          </p:cNvSpPr>
          <p:nvPr>
            <p:ph type="sldNum" idx="12"/>
          </p:nvPr>
        </p:nvSpPr>
        <p:spPr>
          <a:xfrm>
            <a:off x="3970937" y="8829967"/>
            <a:ext cx="3037839" cy="466432"/>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6376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701041" y="4473892"/>
            <a:ext cx="5608319" cy="3660458"/>
          </a:xfrm>
          <a:prstGeom prst="rect">
            <a:avLst/>
          </a:prstGeom>
          <a:noFill/>
          <a:ln>
            <a:noFill/>
          </a:ln>
        </p:spPr>
        <p:txBody>
          <a:bodyPr wrap="square" lIns="93162" tIns="46568" rIns="93162" bIns="46568" anchor="t" anchorCtr="0">
            <a:noAutofit/>
          </a:bodyPr>
          <a:lstStyle/>
          <a:p>
            <a:pPr>
              <a:buSzPct val="25000"/>
              <a:buNone/>
            </a:pPr>
            <a:r>
              <a:rPr lang="en-US"/>
              <a:t>Float or Won’t</a:t>
            </a:r>
          </a:p>
          <a:p>
            <a:pPr marL="174708" indent="-174708">
              <a:buClr>
                <a:schemeClr val="dk1"/>
              </a:buClr>
              <a:buSzPct val="100000"/>
              <a:buFont typeface="Calibri"/>
              <a:buChar char="-"/>
            </a:pPr>
            <a:r>
              <a:rPr lang="en-US"/>
              <a:t>Cost $15 for tin foil (2 rolls of 180 feet each roll)</a:t>
            </a:r>
          </a:p>
          <a:p>
            <a:pPr marL="174708" indent="-174708">
              <a:buClr>
                <a:schemeClr val="dk1"/>
              </a:buClr>
              <a:buSzPct val="100000"/>
              <a:buFont typeface="Calibri"/>
              <a:buChar char="-"/>
            </a:pPr>
            <a:r>
              <a:rPr lang="en-US"/>
              <a:t>Underbed storage containers $80 worth. But, we will be able to use these again. </a:t>
            </a:r>
          </a:p>
          <a:p>
            <a:pPr marL="174708" indent="-174708">
              <a:buClr>
                <a:schemeClr val="dk1"/>
              </a:buClr>
              <a:buSzPct val="100000"/>
              <a:buFont typeface="Calibri"/>
              <a:buChar char="-"/>
            </a:pPr>
            <a:r>
              <a:rPr lang="en-US"/>
              <a:t>$20 in pennies…but we will be able to continue using these again and again</a:t>
            </a:r>
          </a:p>
          <a:p>
            <a:pPr marL="174708" indent="-174708">
              <a:buClr>
                <a:schemeClr val="dk1"/>
              </a:buClr>
              <a:buSzPct val="100000"/>
              <a:buFont typeface="Calibri"/>
              <a:buChar char="-"/>
            </a:pPr>
            <a:r>
              <a:rPr lang="en-US"/>
              <a:t>Buoyancy, density, and the Archimedes' principal </a:t>
            </a:r>
          </a:p>
        </p:txBody>
      </p:sp>
      <p:sp>
        <p:nvSpPr>
          <p:cNvPr id="136" name="Shape 136"/>
          <p:cNvSpPr txBox="1">
            <a:spLocks noGrp="1"/>
          </p:cNvSpPr>
          <p:nvPr>
            <p:ph type="sldNum" idx="12"/>
          </p:nvPr>
        </p:nvSpPr>
        <p:spPr>
          <a:xfrm>
            <a:off x="3970937" y="8829967"/>
            <a:ext cx="3037839" cy="466432"/>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5583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701041" y="4473892"/>
            <a:ext cx="5608319" cy="3660458"/>
          </a:xfrm>
          <a:prstGeom prst="rect">
            <a:avLst/>
          </a:prstGeom>
          <a:noFill/>
          <a:ln>
            <a:noFill/>
          </a:ln>
        </p:spPr>
        <p:txBody>
          <a:bodyPr wrap="square" lIns="93162" tIns="46568" rIns="93162" bIns="46568" anchor="t" anchorCtr="0">
            <a:noAutofit/>
          </a:bodyPr>
          <a:lstStyle/>
          <a:p>
            <a:pPr>
              <a:buSzPct val="25000"/>
              <a:buNone/>
            </a:pPr>
            <a:r>
              <a:rPr lang="en-US"/>
              <a:t>Catapults</a:t>
            </a:r>
          </a:p>
          <a:p>
            <a:pPr>
              <a:buSzPct val="25000"/>
              <a:buNone/>
            </a:pPr>
            <a:r>
              <a:rPr lang="en-US"/>
              <a:t>-our highest attended program</a:t>
            </a:r>
          </a:p>
          <a:p>
            <a:pPr>
              <a:buSzPct val="25000"/>
              <a:buNone/>
            </a:pPr>
            <a:r>
              <a:rPr lang="en-US"/>
              <a:t>- </a:t>
            </a:r>
          </a:p>
        </p:txBody>
      </p:sp>
      <p:sp>
        <p:nvSpPr>
          <p:cNvPr id="144" name="Shape 144"/>
          <p:cNvSpPr txBox="1">
            <a:spLocks noGrp="1"/>
          </p:cNvSpPr>
          <p:nvPr>
            <p:ph type="sldNum" idx="12"/>
          </p:nvPr>
        </p:nvSpPr>
        <p:spPr>
          <a:xfrm>
            <a:off x="3970937" y="8829967"/>
            <a:ext cx="3037839" cy="466432"/>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981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701041" y="4473892"/>
            <a:ext cx="5608319" cy="3660458"/>
          </a:xfrm>
          <a:prstGeom prst="rect">
            <a:avLst/>
          </a:prstGeom>
          <a:noFill/>
          <a:ln>
            <a:noFill/>
          </a:ln>
        </p:spPr>
        <p:txBody>
          <a:bodyPr wrap="square" lIns="93162" tIns="46568" rIns="93162" bIns="46568" anchor="t" anchorCtr="0">
            <a:noAutofit/>
          </a:bodyPr>
          <a:lstStyle/>
          <a:p>
            <a:pPr>
              <a:buSzPct val="25000"/>
              <a:buNone/>
            </a:pPr>
            <a:r>
              <a:rPr lang="en-US"/>
              <a:t>Marble Maze-</a:t>
            </a:r>
          </a:p>
          <a:p>
            <a:pPr marL="174708" indent="-174708">
              <a:buClr>
                <a:schemeClr val="dk1"/>
              </a:buClr>
              <a:buSzPct val="100000"/>
              <a:buFont typeface="Calibri"/>
              <a:buChar char="-"/>
            </a:pPr>
            <a:r>
              <a:rPr lang="en-US"/>
              <a:t>Cost= $0.25 per child. </a:t>
            </a:r>
          </a:p>
          <a:p>
            <a:pPr marL="174708" indent="-174708">
              <a:buClr>
                <a:schemeClr val="dk1"/>
              </a:buClr>
              <a:buSzPct val="100000"/>
              <a:buFont typeface="Calibri"/>
              <a:buChar char="-"/>
            </a:pPr>
            <a:r>
              <a:rPr lang="en-US"/>
              <a:t>Supplies: Foam plates, marbles, painter’s tape, paper scraps, Wikki Sticks</a:t>
            </a:r>
          </a:p>
          <a:p>
            <a:pPr marL="174708" indent="-174708">
              <a:buClr>
                <a:schemeClr val="dk1"/>
              </a:buClr>
              <a:buSzPct val="100000"/>
              <a:buNone/>
            </a:pPr>
            <a:endParaRPr/>
          </a:p>
        </p:txBody>
      </p:sp>
      <p:sp>
        <p:nvSpPr>
          <p:cNvPr id="153" name="Shape 153"/>
          <p:cNvSpPr txBox="1">
            <a:spLocks noGrp="1"/>
          </p:cNvSpPr>
          <p:nvPr>
            <p:ph type="sldNum" idx="12"/>
          </p:nvPr>
        </p:nvSpPr>
        <p:spPr>
          <a:xfrm>
            <a:off x="3970937" y="8829967"/>
            <a:ext cx="3037839" cy="466432"/>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8542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701041" y="4473892"/>
            <a:ext cx="5608319" cy="3660458"/>
          </a:xfrm>
          <a:prstGeom prst="rect">
            <a:avLst/>
          </a:prstGeom>
          <a:noFill/>
          <a:ln>
            <a:noFill/>
          </a:ln>
        </p:spPr>
        <p:txBody>
          <a:bodyPr wrap="square" lIns="93162" tIns="46568" rIns="93162" bIns="46568" anchor="t" anchorCtr="0">
            <a:noAutofit/>
          </a:bodyPr>
          <a:lstStyle/>
          <a:p>
            <a:pPr>
              <a:buSzPct val="25000"/>
              <a:buNone/>
            </a:pPr>
            <a:r>
              <a:rPr lang="en-US"/>
              <a:t>Marshmallow Igloos</a:t>
            </a:r>
          </a:p>
          <a:p>
            <a:pPr marL="174708" indent="-174708">
              <a:buClr>
                <a:schemeClr val="dk1"/>
              </a:buClr>
              <a:buSzPct val="100000"/>
              <a:buFont typeface="Calibri"/>
              <a:buChar char="-"/>
            </a:pPr>
            <a:r>
              <a:rPr lang="en-US"/>
              <a:t>$0.30 per child</a:t>
            </a:r>
          </a:p>
          <a:p>
            <a:pPr>
              <a:buSzPct val="25000"/>
              <a:buNone/>
            </a:pPr>
            <a:r>
              <a:rPr lang="en-US"/>
              <a:t>Need: Marshmallows, toothpicks, paper plates to carry creations home,  sandwich bags to pre-portion out how many marshmallows each child will receive. </a:t>
            </a:r>
          </a:p>
          <a:p>
            <a:pPr>
              <a:buSzPct val="25000"/>
              <a:buNone/>
            </a:pPr>
            <a:r>
              <a:rPr lang="en-US"/>
              <a:t>I used 7 10 oz. bags of mini marshmallows</a:t>
            </a:r>
            <a:br>
              <a:rPr lang="en-US"/>
            </a:br>
            <a:r>
              <a:rPr lang="en-US"/>
              <a:t>5 boxes of 500 count toothpicks</a:t>
            </a:r>
            <a:br>
              <a:rPr lang="en-US"/>
            </a:br>
            <a:r>
              <a:rPr lang="en-US"/>
              <a:t>Sandwich bags</a:t>
            </a:r>
            <a:br>
              <a:rPr lang="en-US"/>
            </a:br>
            <a:r>
              <a:rPr lang="en-US"/>
              <a:t>Paper plates to build on (and carry their creations home!)</a:t>
            </a:r>
          </a:p>
          <a:p>
            <a:pPr>
              <a:buSzPct val="25000"/>
              <a:buNone/>
            </a:pPr>
            <a:r>
              <a:rPr lang="en-US"/>
              <a:t>I was able to divide all these supplies into 55 bags to serve 55 children.</a:t>
            </a:r>
          </a:p>
          <a:p>
            <a:pPr marL="174708" indent="-174708">
              <a:buClr>
                <a:schemeClr val="dk1"/>
              </a:buClr>
              <a:buSzPct val="100000"/>
              <a:buNone/>
            </a:pPr>
            <a:endParaRPr/>
          </a:p>
        </p:txBody>
      </p:sp>
      <p:sp>
        <p:nvSpPr>
          <p:cNvPr id="161" name="Shape 161"/>
          <p:cNvSpPr txBox="1">
            <a:spLocks noGrp="1"/>
          </p:cNvSpPr>
          <p:nvPr>
            <p:ph type="sldNum" idx="12"/>
          </p:nvPr>
        </p:nvSpPr>
        <p:spPr>
          <a:xfrm>
            <a:off x="3970937" y="8829967"/>
            <a:ext cx="3037839" cy="466432"/>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5380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701041" y="4473892"/>
            <a:ext cx="5608319" cy="3660458"/>
          </a:xfrm>
          <a:prstGeom prst="rect">
            <a:avLst/>
          </a:prstGeom>
          <a:noFill/>
          <a:ln>
            <a:noFill/>
          </a:ln>
        </p:spPr>
        <p:txBody>
          <a:bodyPr wrap="square" lIns="93162" tIns="46568" rIns="93162" bIns="46568" anchor="t" anchorCtr="0">
            <a:noAutofit/>
          </a:bodyPr>
          <a:lstStyle/>
          <a:p>
            <a:pPr>
              <a:buSzPct val="25000"/>
              <a:buNone/>
            </a:pPr>
            <a:endParaRPr lang="en-US" dirty="0"/>
          </a:p>
        </p:txBody>
      </p:sp>
      <p:sp>
        <p:nvSpPr>
          <p:cNvPr id="169" name="Shape 169"/>
          <p:cNvSpPr txBox="1">
            <a:spLocks noGrp="1"/>
          </p:cNvSpPr>
          <p:nvPr>
            <p:ph type="sldNum" idx="12"/>
          </p:nvPr>
        </p:nvSpPr>
        <p:spPr>
          <a:xfrm>
            <a:off x="3970937" y="8829967"/>
            <a:ext cx="3037839" cy="466432"/>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0225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701041" y="4473892"/>
            <a:ext cx="5608319" cy="3660458"/>
          </a:xfrm>
          <a:prstGeom prst="rect">
            <a:avLst/>
          </a:prstGeom>
          <a:noFill/>
          <a:ln>
            <a:noFill/>
          </a:ln>
        </p:spPr>
        <p:txBody>
          <a:bodyPr wrap="square" lIns="93162" tIns="46568" rIns="93162" bIns="46568" anchor="t" anchorCtr="0">
            <a:noAutofit/>
          </a:bodyPr>
          <a:lstStyle/>
          <a:p>
            <a:pPr>
              <a:buSzPct val="25000"/>
              <a:buNone/>
            </a:pPr>
            <a:r>
              <a:rPr lang="en-US" dirty="0"/>
              <a:t>Coding with Scratch </a:t>
            </a:r>
          </a:p>
          <a:p>
            <a:pPr>
              <a:buSzPct val="25000"/>
              <a:buNone/>
            </a:pPr>
            <a:r>
              <a:rPr lang="en-US" dirty="0"/>
              <a:t>Code.org </a:t>
            </a:r>
          </a:p>
          <a:p>
            <a:pPr marL="174708" indent="-174708">
              <a:buSzPct val="25000"/>
              <a:buFontTx/>
              <a:buChar char="-"/>
            </a:pPr>
            <a:r>
              <a:rPr lang="en-US" dirty="0"/>
              <a:t>A lot has been said about coding in the library world over this past year, and Wisconsin is leading the way in bringing coding education to our public through public libraries,</a:t>
            </a:r>
            <a:r>
              <a:rPr lang="en-US" dirty="0">
                <a:sym typeface="Wingdings" panose="05000000000000000000" pitchFamily="2" charset="2"/>
              </a:rPr>
              <a:t> very exciting! </a:t>
            </a:r>
          </a:p>
          <a:p>
            <a:pPr marL="174708" indent="-174708">
              <a:buSzPct val="25000"/>
              <a:buFontTx/>
              <a:buChar char="-"/>
            </a:pPr>
            <a:r>
              <a:rPr lang="en-US" dirty="0">
                <a:sym typeface="Wingdings" panose="05000000000000000000" pitchFamily="2" charset="2"/>
              </a:rPr>
              <a:t>How does coding fit into public libraries? We have a mission to be responsive to our community’s current and future education needs. 71% of new STEM jobs are now in computing, but only 8% of graduates are in computer science fields. </a:t>
            </a:r>
          </a:p>
          <a:p>
            <a:pPr marL="174708" indent="-174708">
              <a:buSzPct val="25000"/>
              <a:buFontTx/>
              <a:buChar char="-"/>
            </a:pPr>
            <a:r>
              <a:rPr lang="en-US" dirty="0">
                <a:sym typeface="Wingdings" panose="05000000000000000000" pitchFamily="2" charset="2"/>
              </a:rPr>
              <a:t>Your coding program at your library can give job training in coding to adults, or spark an interest in a young person that they will continue being curious about throughout their formal education, and may even choose as a career path. </a:t>
            </a:r>
          </a:p>
          <a:p>
            <a:pPr marL="174708" indent="-174708">
              <a:buSzPct val="25000"/>
              <a:buFontTx/>
              <a:buChar char="-"/>
            </a:pPr>
            <a:r>
              <a:rPr lang="en-US" dirty="0">
                <a:sym typeface="Wingdings" panose="05000000000000000000" pitchFamily="2" charset="2"/>
              </a:rPr>
              <a:t>What is coding? The best way to understand coding is to think of it as a literacy. Just as learning how to read print text gives children and adults a commination tool that the majority of their lives will be based on, learning how to write the code that is behind every website, app, or digital devise will also help our youth and adults learn and practice logic, expression, and creativity. </a:t>
            </a:r>
          </a:p>
          <a:p>
            <a:pPr marL="174708" indent="-174708">
              <a:buSzPct val="25000"/>
              <a:buFontTx/>
              <a:buChar char="-"/>
            </a:pPr>
            <a:r>
              <a:rPr lang="en-US" dirty="0">
                <a:sym typeface="Wingdings" panose="05000000000000000000" pitchFamily="2" charset="2"/>
              </a:rPr>
              <a:t>I do not have a computer science background, but for the past month I have been leading coding programs as an after-school activity at the library using code.org. All of my lesson plans are on my blog. I will also be using another curriculum, Google CS First beginning next week as an outreach program at our middle school, so I will also be uploading my lesson plans there. Hopefully, if you are interested, these can help you envision coding and how it might look at your library. </a:t>
            </a:r>
          </a:p>
        </p:txBody>
      </p:sp>
      <p:sp>
        <p:nvSpPr>
          <p:cNvPr id="177" name="Shape 177"/>
          <p:cNvSpPr txBox="1">
            <a:spLocks noGrp="1"/>
          </p:cNvSpPr>
          <p:nvPr>
            <p:ph type="sldNum" idx="12"/>
          </p:nvPr>
        </p:nvSpPr>
        <p:spPr>
          <a:xfrm>
            <a:off x="3970937" y="8829967"/>
            <a:ext cx="3037839" cy="466432"/>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4056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701041" y="4473892"/>
            <a:ext cx="5608319" cy="3660458"/>
          </a:xfrm>
          <a:prstGeom prst="rect">
            <a:avLst/>
          </a:prstGeom>
          <a:noFill/>
          <a:ln>
            <a:noFill/>
          </a:ln>
        </p:spPr>
        <p:txBody>
          <a:bodyPr wrap="square" lIns="93162" tIns="46568" rIns="93162" bIns="46568" anchor="t" anchorCtr="0">
            <a:noAutofit/>
          </a:bodyPr>
          <a:lstStyle/>
          <a:p>
            <a:pPr>
              <a:buSzPct val="25000"/>
              <a:buNone/>
            </a:pPr>
            <a:endParaRPr lang="en-US" dirty="0"/>
          </a:p>
        </p:txBody>
      </p:sp>
      <p:sp>
        <p:nvSpPr>
          <p:cNvPr id="185" name="Shape 185"/>
          <p:cNvSpPr txBox="1">
            <a:spLocks noGrp="1"/>
          </p:cNvSpPr>
          <p:nvPr>
            <p:ph type="sldNum" idx="12"/>
          </p:nvPr>
        </p:nvSpPr>
        <p:spPr>
          <a:xfrm>
            <a:off x="3970937" y="8829967"/>
            <a:ext cx="3037839" cy="466432"/>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202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Brewer</a:t>
            </a:r>
            <a:r>
              <a:rPr lang="en-US" baseline="0" dirty="0"/>
              <a:t> Public Library </a:t>
            </a:r>
          </a:p>
          <a:p>
            <a:r>
              <a:rPr lang="en-US" baseline="0" dirty="0"/>
              <a:t>Richland Center is in a city of 5,000 people surrounded by very rural communities</a:t>
            </a:r>
          </a:p>
          <a:p>
            <a:r>
              <a:rPr lang="en-US" baseline="0" dirty="0"/>
              <a:t>Our service population is 15,000. </a:t>
            </a:r>
          </a:p>
          <a:p>
            <a:r>
              <a:rPr lang="en-US" baseline="0" dirty="0"/>
              <a:t>Most kids need to be driver to the library by a parent to be able to participate in programs. (Sound familiar?) </a:t>
            </a:r>
          </a:p>
          <a:p>
            <a:r>
              <a:rPr lang="en-US" baseline="0" dirty="0"/>
              <a:t>When I began, our library only had 25 programs for youth throughout the whole year. I decided that our community deserved more than that, so I added many more programs that welcomed whole families to come to the library, and our programming numbers skyrocketed. </a:t>
            </a:r>
          </a:p>
          <a:p>
            <a:pPr lvl="1"/>
            <a:r>
              <a:rPr lang="en-US" baseline="0" dirty="0"/>
              <a:t>In 2016 we had 309 programs with 9,500 children attending.</a:t>
            </a:r>
          </a:p>
          <a:p>
            <a:pPr lvl="1"/>
            <a:r>
              <a:rPr lang="en-US" baseline="0" dirty="0"/>
              <a:t>In 2017 we had 384 programs with over 10,000 youth attending. </a:t>
            </a:r>
          </a:p>
          <a:p>
            <a:pPr lvl="1"/>
            <a:r>
              <a:rPr lang="en-US" baseline="0" dirty="0"/>
              <a:t>This is just me. I lead and organize all youth service programs and we only have a budget of $500 for youth programming. </a:t>
            </a:r>
          </a:p>
          <a:p>
            <a:pPr lvl="1"/>
            <a:r>
              <a:rPr lang="en-US" baseline="0" dirty="0"/>
              <a:t>So, all the ideas I am going to share with you are very cheap, and they can done by a very limited staff, and I feel confident that they really can be duplicated anywhere. </a:t>
            </a: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6946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701041" y="4473892"/>
            <a:ext cx="5608319" cy="3660458"/>
          </a:xfrm>
          <a:prstGeom prst="rect">
            <a:avLst/>
          </a:prstGeom>
          <a:noFill/>
          <a:ln>
            <a:noFill/>
          </a:ln>
        </p:spPr>
        <p:txBody>
          <a:bodyPr wrap="square" lIns="93162" tIns="46568" rIns="93162" bIns="46568" anchor="t" anchorCtr="0">
            <a:noAutofit/>
          </a:bodyPr>
          <a:lstStyle/>
          <a:p>
            <a:pPr>
              <a:buSzPct val="25000"/>
              <a:buNone/>
            </a:pPr>
            <a:r>
              <a:rPr lang="en-US" dirty="0"/>
              <a:t>Grants: </a:t>
            </a:r>
          </a:p>
          <a:p>
            <a:pPr>
              <a:buSzPct val="25000"/>
              <a:buNone/>
            </a:pPr>
            <a:r>
              <a:rPr lang="en-US" dirty="0"/>
              <a:t>-Friends Group</a:t>
            </a:r>
          </a:p>
          <a:p>
            <a:pPr marL="174708" indent="-174708">
              <a:buClr>
                <a:schemeClr val="dk1"/>
              </a:buClr>
              <a:buSzPct val="100000"/>
              <a:buFont typeface="Calibri"/>
              <a:buChar char="-"/>
            </a:pPr>
            <a:r>
              <a:rPr lang="en-US" dirty="0"/>
              <a:t>Talk with your director about what bills your library pays. Look up every one of those companies. Many of them have foundations. Since your library is a patron of their business, you are probably very likely to be accepted for any grant that you apply for, as long as it is within the scope of their foundation. </a:t>
            </a:r>
          </a:p>
          <a:p>
            <a:pPr marL="174708" indent="-174708">
              <a:buClr>
                <a:schemeClr val="dk1"/>
              </a:buClr>
              <a:buSzPct val="100000"/>
              <a:buFont typeface="Calibri"/>
              <a:buChar char="-"/>
            </a:pPr>
            <a:r>
              <a:rPr lang="en-US" dirty="0"/>
              <a:t>For example, I realized our library pays monthly bills to We Energies….</a:t>
            </a:r>
          </a:p>
          <a:p>
            <a:pPr marL="174708" indent="-174708">
              <a:buClr>
                <a:schemeClr val="dk1"/>
              </a:buClr>
              <a:buSzPct val="100000"/>
              <a:buFont typeface="Calibri"/>
              <a:buChar char="-"/>
            </a:pPr>
            <a:r>
              <a:rPr lang="en-US" dirty="0"/>
              <a:t>Talk to your local paper or radio station. Ask if you could have a news segment detailing any grants that you have won</a:t>
            </a:r>
          </a:p>
          <a:p>
            <a:pPr marL="174708" indent="-174708">
              <a:buClr>
                <a:schemeClr val="dk1"/>
              </a:buClr>
              <a:buSzPct val="100000"/>
              <a:buFont typeface="Calibri"/>
              <a:buChar char="-"/>
            </a:pPr>
            <a:r>
              <a:rPr lang="en-US" dirty="0"/>
              <a:t>Pay attention in your community if you hear of another program receiving grants. Ask questions. </a:t>
            </a:r>
          </a:p>
          <a:p>
            <a:pPr marL="174708" indent="-174708">
              <a:buClr>
                <a:schemeClr val="dk1"/>
              </a:buClr>
              <a:buSzPct val="100000"/>
              <a:buFont typeface="Calibri"/>
              <a:buChar char="-"/>
            </a:pPr>
            <a:r>
              <a:rPr lang="en-US" dirty="0"/>
              <a:t>Local funding can be your best bet because you will have built a reputation and a face. </a:t>
            </a:r>
          </a:p>
          <a:p>
            <a:pPr marL="174708" indent="-174708">
              <a:buClr>
                <a:schemeClr val="dk1"/>
              </a:buClr>
              <a:buSzPct val="100000"/>
              <a:buFont typeface="Calibri"/>
              <a:buChar char="-"/>
            </a:pPr>
            <a:r>
              <a:rPr lang="en-US" dirty="0"/>
              <a:t>Cultivate relationships outside of the library in your personal life. Community First Bank. </a:t>
            </a:r>
          </a:p>
          <a:p>
            <a:pPr marL="174708" indent="-174708">
              <a:buClr>
                <a:schemeClr val="dk1"/>
              </a:buClr>
              <a:buSzPct val="100000"/>
              <a:buFont typeface="Calibri"/>
              <a:buChar char="-"/>
            </a:pPr>
            <a:r>
              <a:rPr lang="en-US" dirty="0"/>
              <a:t>Send thank you notes immediately after being awarded. Try do send one again several months later with an update and pictures on how you used that money. </a:t>
            </a:r>
          </a:p>
          <a:p>
            <a:pPr marL="174708" indent="-174708">
              <a:buClr>
                <a:schemeClr val="dk1"/>
              </a:buClr>
              <a:buSzPct val="100000"/>
              <a:buFont typeface="Calibri"/>
              <a:buChar char="-"/>
            </a:pPr>
            <a:r>
              <a:rPr lang="en-US" dirty="0"/>
              <a:t>Keep an excel file of all grants, and when you spend down grant money. </a:t>
            </a:r>
          </a:p>
          <a:p>
            <a:pPr marL="174708" indent="-174708">
              <a:buClr>
                <a:schemeClr val="dk1"/>
              </a:buClr>
              <a:buSzPct val="100000"/>
              <a:buFont typeface="Calibri"/>
              <a:buChar char="-"/>
            </a:pPr>
            <a:r>
              <a:rPr lang="en-US" dirty="0"/>
              <a:t>Keep a record of all grants you apply for, with the name and address of the organization and any names of people you talk to. Hang this somewhere where you will see it. It makes it so much easier to write thank you notes during the year. </a:t>
            </a:r>
          </a:p>
          <a:p>
            <a:pPr marL="174708" indent="-174708">
              <a:buClr>
                <a:schemeClr val="dk1"/>
              </a:buClr>
              <a:buSzPct val="100000"/>
              <a:buFont typeface="Calibri"/>
              <a:buChar char="-"/>
            </a:pPr>
            <a:r>
              <a:rPr lang="en-US" dirty="0"/>
              <a:t>Grants give way to more grants. </a:t>
            </a:r>
          </a:p>
          <a:p>
            <a:pPr marL="174708" indent="-174708">
              <a:buClr>
                <a:schemeClr val="dk1"/>
              </a:buClr>
              <a:buSzPct val="100000"/>
              <a:buFont typeface="Calibri"/>
              <a:buChar char="-"/>
            </a:pPr>
            <a:endParaRPr lang="en-US" dirty="0"/>
          </a:p>
          <a:p>
            <a:pPr marL="174708" indent="-174708">
              <a:buClr>
                <a:schemeClr val="dk1"/>
              </a:buClr>
              <a:buSzPct val="100000"/>
              <a:buFont typeface="Calibri"/>
              <a:buChar char="-"/>
            </a:pPr>
            <a:r>
              <a:rPr lang="en-US" dirty="0"/>
              <a:t>Image source: http://www.thebluediamondgallery.com/handwriting/images/grants.jpg </a:t>
            </a:r>
          </a:p>
        </p:txBody>
      </p:sp>
      <p:sp>
        <p:nvSpPr>
          <p:cNvPr id="185" name="Shape 185"/>
          <p:cNvSpPr txBox="1">
            <a:spLocks noGrp="1"/>
          </p:cNvSpPr>
          <p:nvPr>
            <p:ph type="sldNum" idx="12"/>
          </p:nvPr>
        </p:nvSpPr>
        <p:spPr>
          <a:xfrm>
            <a:off x="3970937" y="8829967"/>
            <a:ext cx="3037839" cy="466432"/>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5194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701041" y="4473892"/>
            <a:ext cx="5608319" cy="3660458"/>
          </a:xfrm>
          <a:prstGeom prst="rect">
            <a:avLst/>
          </a:prstGeom>
          <a:noFill/>
          <a:ln>
            <a:noFill/>
          </a:ln>
        </p:spPr>
        <p:txBody>
          <a:bodyPr wrap="square" lIns="93162" tIns="46568" rIns="93162" bIns="46568" anchor="t" anchorCtr="0">
            <a:noAutofit/>
          </a:bodyPr>
          <a:lstStyle/>
          <a:p>
            <a:pPr>
              <a:buSzPct val="25000"/>
              <a:buNone/>
            </a:pPr>
            <a:r>
              <a:rPr lang="en-US" dirty="0"/>
              <a:t>Idea</a:t>
            </a:r>
            <a:r>
              <a:rPr lang="en-US" baseline="0" dirty="0"/>
              <a:t> from </a:t>
            </a:r>
            <a:r>
              <a:rPr lang="en-US" sz="1200" b="0" i="0" u="none" strike="noStrike" kern="1200" cap="none" dirty="0">
                <a:solidFill>
                  <a:schemeClr val="dk1"/>
                </a:solidFill>
                <a:effectLst/>
                <a:latin typeface="Calibri"/>
                <a:ea typeface="Calibri"/>
                <a:cs typeface="Calibri"/>
                <a:sym typeface="Calibri"/>
              </a:rPr>
              <a:t>Lisa M. </a:t>
            </a:r>
            <a:r>
              <a:rPr lang="en-US" sz="1200" b="0" i="0" u="none" strike="noStrike" kern="1200" cap="none" dirty="0" err="1">
                <a:solidFill>
                  <a:schemeClr val="dk1"/>
                </a:solidFill>
                <a:effectLst/>
                <a:latin typeface="Calibri"/>
                <a:ea typeface="Calibri"/>
                <a:cs typeface="Calibri"/>
                <a:sym typeface="Calibri"/>
              </a:rPr>
              <a:t>Shaia</a:t>
            </a:r>
            <a:r>
              <a:rPr lang="en-US" sz="1200" b="0" i="0" u="none" strike="noStrike" kern="1200" cap="none" dirty="0">
                <a:solidFill>
                  <a:schemeClr val="dk1"/>
                </a:solidFill>
                <a:effectLst/>
                <a:latin typeface="Calibri"/>
                <a:ea typeface="Calibri"/>
                <a:cs typeface="Calibri"/>
                <a:sym typeface="Calibri"/>
              </a:rPr>
              <a:t> and</a:t>
            </a:r>
            <a:r>
              <a:rPr lang="en-US" sz="1200" b="0" i="0" u="none" strike="noStrike" kern="1200" cap="none" baseline="0" dirty="0">
                <a:solidFill>
                  <a:schemeClr val="dk1"/>
                </a:solidFill>
                <a:effectLst/>
                <a:latin typeface="Calibri"/>
                <a:ea typeface="Calibri"/>
                <a:cs typeface="Calibri"/>
                <a:sym typeface="Calibri"/>
              </a:rPr>
              <a:t> her Thrive After Three Blog </a:t>
            </a:r>
          </a:p>
          <a:p>
            <a:pPr>
              <a:buSzPct val="25000"/>
              <a:buNone/>
            </a:pPr>
            <a:r>
              <a:rPr lang="en-US" sz="1200" b="0" i="0" u="none" strike="noStrike" kern="1200" cap="none" baseline="0" dirty="0">
                <a:solidFill>
                  <a:schemeClr val="dk1"/>
                </a:solidFill>
                <a:effectLst/>
                <a:latin typeface="Calibri"/>
                <a:sym typeface="Calibri"/>
              </a:rPr>
              <a:t>Blog post: https://thriveafterthree.com/2016/01/19/milk-cookies-club/ </a:t>
            </a:r>
          </a:p>
          <a:p>
            <a:pPr>
              <a:buSzPct val="25000"/>
              <a:buNone/>
            </a:pPr>
            <a:endParaRPr lang="en-US" dirty="0"/>
          </a:p>
        </p:txBody>
      </p:sp>
      <p:sp>
        <p:nvSpPr>
          <p:cNvPr id="185" name="Shape 185"/>
          <p:cNvSpPr txBox="1">
            <a:spLocks noGrp="1"/>
          </p:cNvSpPr>
          <p:nvPr>
            <p:ph type="sldNum" idx="12"/>
          </p:nvPr>
        </p:nvSpPr>
        <p:spPr>
          <a:xfrm>
            <a:off x="3970937" y="8829967"/>
            <a:ext cx="3037839" cy="466432"/>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8685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701041" y="4473892"/>
            <a:ext cx="5608319" cy="3660458"/>
          </a:xfrm>
          <a:prstGeom prst="rect">
            <a:avLst/>
          </a:prstGeom>
          <a:noFill/>
          <a:ln>
            <a:noFill/>
          </a:ln>
        </p:spPr>
        <p:txBody>
          <a:bodyPr wrap="square" lIns="93162" tIns="46568" rIns="93162" bIns="46568" anchor="t" anchorCtr="0">
            <a:noAutofit/>
          </a:bodyPr>
          <a:lstStyle/>
          <a:p>
            <a:pPr>
              <a:buSzPct val="25000"/>
              <a:buNone/>
            </a:pPr>
            <a:endParaRPr lang="en-US" dirty="0"/>
          </a:p>
        </p:txBody>
      </p:sp>
      <p:sp>
        <p:nvSpPr>
          <p:cNvPr id="185" name="Shape 185"/>
          <p:cNvSpPr txBox="1">
            <a:spLocks noGrp="1"/>
          </p:cNvSpPr>
          <p:nvPr>
            <p:ph type="sldNum" idx="12"/>
          </p:nvPr>
        </p:nvSpPr>
        <p:spPr>
          <a:xfrm>
            <a:off x="3970937" y="8829967"/>
            <a:ext cx="3037839" cy="466432"/>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8778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701041" y="4473892"/>
            <a:ext cx="5608319" cy="3660458"/>
          </a:xfrm>
          <a:prstGeom prst="rect">
            <a:avLst/>
          </a:prstGeom>
          <a:noFill/>
          <a:ln>
            <a:noFill/>
          </a:ln>
        </p:spPr>
        <p:txBody>
          <a:bodyPr wrap="square" lIns="93162" tIns="46568" rIns="93162" bIns="46568" anchor="t" anchorCtr="0">
            <a:noAutofit/>
          </a:bodyPr>
          <a:lstStyle/>
          <a:p>
            <a:pPr>
              <a:buSzPct val="25000"/>
              <a:buNone/>
            </a:pPr>
            <a:endParaRPr lang="en-US" dirty="0"/>
          </a:p>
        </p:txBody>
      </p:sp>
      <p:sp>
        <p:nvSpPr>
          <p:cNvPr id="185" name="Shape 185"/>
          <p:cNvSpPr txBox="1">
            <a:spLocks noGrp="1"/>
          </p:cNvSpPr>
          <p:nvPr>
            <p:ph type="sldNum" idx="12"/>
          </p:nvPr>
        </p:nvSpPr>
        <p:spPr>
          <a:xfrm>
            <a:off x="3970937" y="8829967"/>
            <a:ext cx="3037839" cy="466432"/>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1803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701041" y="4473892"/>
            <a:ext cx="5608319" cy="3660458"/>
          </a:xfrm>
          <a:prstGeom prst="rect">
            <a:avLst/>
          </a:prstGeom>
          <a:noFill/>
          <a:ln>
            <a:noFill/>
          </a:ln>
        </p:spPr>
        <p:txBody>
          <a:bodyPr wrap="square" lIns="93162" tIns="46568" rIns="93162" bIns="46568" anchor="t" anchorCtr="0">
            <a:noAutofit/>
          </a:bodyPr>
          <a:lstStyle/>
          <a:p>
            <a:pPr>
              <a:buSzPct val="25000"/>
              <a:buNone/>
            </a:pPr>
            <a:endParaRPr lang="en-US" dirty="0"/>
          </a:p>
        </p:txBody>
      </p:sp>
      <p:sp>
        <p:nvSpPr>
          <p:cNvPr id="185" name="Shape 185"/>
          <p:cNvSpPr txBox="1">
            <a:spLocks noGrp="1"/>
          </p:cNvSpPr>
          <p:nvPr>
            <p:ph type="sldNum" idx="12"/>
          </p:nvPr>
        </p:nvSpPr>
        <p:spPr>
          <a:xfrm>
            <a:off x="3970937" y="8829967"/>
            <a:ext cx="3037839" cy="466432"/>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9316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701041" y="4473892"/>
            <a:ext cx="5608319" cy="3660458"/>
          </a:xfrm>
          <a:prstGeom prst="rect">
            <a:avLst/>
          </a:prstGeom>
          <a:noFill/>
          <a:ln>
            <a:noFill/>
          </a:ln>
        </p:spPr>
        <p:txBody>
          <a:bodyPr wrap="square" lIns="93162" tIns="46568" rIns="93162" bIns="46568" anchor="t" anchorCtr="0">
            <a:noAutofit/>
          </a:bodyPr>
          <a:lstStyle/>
          <a:p>
            <a:pPr>
              <a:buSzPct val="25000"/>
              <a:buNone/>
            </a:pPr>
            <a:endParaRPr lang="en-US" dirty="0"/>
          </a:p>
        </p:txBody>
      </p:sp>
      <p:sp>
        <p:nvSpPr>
          <p:cNvPr id="185" name="Shape 185"/>
          <p:cNvSpPr txBox="1">
            <a:spLocks noGrp="1"/>
          </p:cNvSpPr>
          <p:nvPr>
            <p:ph type="sldNum" idx="12"/>
          </p:nvPr>
        </p:nvSpPr>
        <p:spPr>
          <a:xfrm>
            <a:off x="3970937" y="8829967"/>
            <a:ext cx="3037839" cy="466432"/>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0177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701041" y="4473892"/>
            <a:ext cx="5608319" cy="3660458"/>
          </a:xfrm>
          <a:prstGeom prst="rect">
            <a:avLst/>
          </a:prstGeom>
          <a:noFill/>
          <a:ln>
            <a:noFill/>
          </a:ln>
        </p:spPr>
        <p:txBody>
          <a:bodyPr wrap="square" lIns="93162" tIns="46568" rIns="93162" bIns="46568" anchor="t" anchorCtr="0">
            <a:noAutofit/>
          </a:bodyPr>
          <a:lstStyle/>
          <a:p>
            <a:pPr>
              <a:buSzPct val="25000"/>
              <a:buNone/>
            </a:pPr>
            <a:endParaRPr lang="en-US" dirty="0"/>
          </a:p>
        </p:txBody>
      </p:sp>
      <p:sp>
        <p:nvSpPr>
          <p:cNvPr id="185" name="Shape 185"/>
          <p:cNvSpPr txBox="1">
            <a:spLocks noGrp="1"/>
          </p:cNvSpPr>
          <p:nvPr>
            <p:ph type="sldNum" idx="12"/>
          </p:nvPr>
        </p:nvSpPr>
        <p:spPr>
          <a:xfrm>
            <a:off x="3970937" y="8829967"/>
            <a:ext cx="3037839" cy="466432"/>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0141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701041" y="4473892"/>
            <a:ext cx="5608319" cy="3660458"/>
          </a:xfrm>
          <a:prstGeom prst="rect">
            <a:avLst/>
          </a:prstGeom>
          <a:noFill/>
          <a:ln>
            <a:noFill/>
          </a:ln>
        </p:spPr>
        <p:txBody>
          <a:bodyPr wrap="square" lIns="93162" tIns="46568" rIns="93162" bIns="46568" anchor="t" anchorCtr="0">
            <a:noAutofit/>
          </a:bodyPr>
          <a:lstStyle/>
          <a:p>
            <a:pPr>
              <a:buSzPct val="25000"/>
              <a:buNone/>
            </a:pPr>
            <a:r>
              <a:rPr lang="en-US" dirty="0"/>
              <a:t>- Gave away books for</a:t>
            </a:r>
            <a:r>
              <a:rPr lang="en-US" baseline="0" dirty="0"/>
              <a:t> Halloween/Trick or Treat (posted the city trick-or-treat times on Facebook with an invitation to come to the library for a free book) Shared and seen by 2,000 people. </a:t>
            </a:r>
          </a:p>
          <a:p>
            <a:pPr marL="171450" indent="-171450">
              <a:buSzPct val="25000"/>
              <a:buFontTx/>
              <a:buChar char="-"/>
            </a:pPr>
            <a:r>
              <a:rPr lang="en-US" baseline="0" dirty="0"/>
              <a:t>Checkers Tournament </a:t>
            </a:r>
          </a:p>
          <a:p>
            <a:pPr marL="171450" indent="-171450">
              <a:buSzPct val="25000"/>
              <a:buFontTx/>
              <a:buChar char="-"/>
            </a:pPr>
            <a:r>
              <a:rPr lang="en-US" baseline="0" dirty="0"/>
              <a:t>Homemade ice cream after city parade (homemade ice cream in a Ziploc bag) all supplies have been donated. </a:t>
            </a:r>
          </a:p>
          <a:p>
            <a:pPr marL="171450" indent="-171450">
              <a:buSzPct val="25000"/>
              <a:buFontTx/>
              <a:buChar char="-"/>
            </a:pPr>
            <a:r>
              <a:rPr lang="en-US" baseline="0" dirty="0"/>
              <a:t>Toddler Tech- community organizations come and set up a booth promoting services with an activity for kids birth-5</a:t>
            </a:r>
          </a:p>
          <a:p>
            <a:pPr marL="171450" indent="-171450">
              <a:buSzPct val="25000"/>
              <a:buFontTx/>
              <a:buChar char="-"/>
            </a:pPr>
            <a:r>
              <a:rPr lang="en-US" baseline="0" dirty="0"/>
              <a:t>Diary of a Wimpy Kid party </a:t>
            </a:r>
          </a:p>
          <a:p>
            <a:pPr marL="171450" indent="-171450">
              <a:buSzPct val="25000"/>
              <a:buFontTx/>
              <a:buChar char="-"/>
            </a:pPr>
            <a:r>
              <a:rPr lang="en-US" baseline="0" dirty="0"/>
              <a:t>Kids workshops using different members of your community to lead the activity or be the guest speaker</a:t>
            </a:r>
          </a:p>
          <a:p>
            <a:pPr marL="171450" indent="-171450">
              <a:buSzPct val="25000"/>
              <a:buFontTx/>
              <a:buChar char="-"/>
            </a:pPr>
            <a:endParaRPr lang="en-US" baseline="0" dirty="0"/>
          </a:p>
        </p:txBody>
      </p:sp>
      <p:sp>
        <p:nvSpPr>
          <p:cNvPr id="193" name="Shape 193"/>
          <p:cNvSpPr txBox="1">
            <a:spLocks noGrp="1"/>
          </p:cNvSpPr>
          <p:nvPr>
            <p:ph type="sldNum" idx="12"/>
          </p:nvPr>
        </p:nvSpPr>
        <p:spPr>
          <a:xfrm>
            <a:off x="3970937" y="8829967"/>
            <a:ext cx="3037839" cy="466432"/>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9843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701041" y="4473892"/>
            <a:ext cx="5608319" cy="3660458"/>
          </a:xfrm>
          <a:prstGeom prst="rect">
            <a:avLst/>
          </a:prstGeom>
          <a:noFill/>
          <a:ln>
            <a:noFill/>
          </a:ln>
        </p:spPr>
        <p:txBody>
          <a:bodyPr wrap="square" lIns="93162" tIns="46568" rIns="93162" bIns="46568" anchor="t" anchorCtr="0">
            <a:noAutofit/>
          </a:bodyPr>
          <a:lstStyle/>
          <a:p>
            <a:pPr marL="174708" indent="-174708">
              <a:buClr>
                <a:schemeClr val="dk1"/>
              </a:buClr>
              <a:buSzPct val="100000"/>
              <a:buFont typeface="Calibri"/>
              <a:buChar char="-"/>
            </a:pPr>
            <a:endParaRPr lang="en-US" dirty="0"/>
          </a:p>
        </p:txBody>
      </p:sp>
      <p:sp>
        <p:nvSpPr>
          <p:cNvPr id="95" name="Shape 95"/>
          <p:cNvSpPr txBox="1">
            <a:spLocks noGrp="1"/>
          </p:cNvSpPr>
          <p:nvPr>
            <p:ph type="sldNum" idx="12"/>
          </p:nvPr>
        </p:nvSpPr>
        <p:spPr>
          <a:xfrm>
            <a:off x="3970937" y="8829967"/>
            <a:ext cx="3037839" cy="466432"/>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0999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701041" y="4473892"/>
            <a:ext cx="5608319" cy="3660458"/>
          </a:xfrm>
          <a:prstGeom prst="rect">
            <a:avLst/>
          </a:prstGeom>
          <a:noFill/>
          <a:ln>
            <a:noFill/>
          </a:ln>
        </p:spPr>
        <p:txBody>
          <a:bodyPr wrap="square" lIns="93162" tIns="46568" rIns="93162" bIns="46568" anchor="t" anchorCtr="0">
            <a:noAutofit/>
          </a:bodyPr>
          <a:lstStyle/>
          <a:p>
            <a:pPr>
              <a:buSzPct val="25000"/>
              <a:buNone/>
            </a:pPr>
            <a:r>
              <a:rPr lang="en-US" dirty="0"/>
              <a:t>STEM as a Community Education: </a:t>
            </a:r>
          </a:p>
          <a:p>
            <a:pPr>
              <a:buSzPct val="25000"/>
              <a:buNone/>
            </a:pPr>
            <a:r>
              <a:rPr lang="en-US" dirty="0"/>
              <a:t>-When I began to plan out a long-term plan for our STEM Workshops, I was learning that research backed up the model of what I had in mind, which was to use the public library as a place where our community, youth, parents, siblings, and strangers, could come together to explore using informal experiences. </a:t>
            </a:r>
          </a:p>
          <a:p>
            <a:pPr marL="174708" indent="-174708">
              <a:buClr>
                <a:schemeClr val="dk1"/>
              </a:buClr>
              <a:buSzPct val="100000"/>
              <a:buFont typeface="Calibri"/>
              <a:buChar char="-"/>
            </a:pPr>
            <a:r>
              <a:rPr lang="en-US" dirty="0"/>
              <a:t>Youth only spend 5% of their lives in the classroom. </a:t>
            </a:r>
          </a:p>
          <a:p>
            <a:pPr marL="174708" indent="-174708">
              <a:buClr>
                <a:schemeClr val="dk1"/>
              </a:buClr>
              <a:buSzPct val="100000"/>
              <a:buFont typeface="Calibri"/>
              <a:buChar char="-"/>
            </a:pPr>
            <a:r>
              <a:rPr lang="en-US" dirty="0"/>
              <a:t>Most learning, most science, is learned outside of formal education. </a:t>
            </a:r>
          </a:p>
          <a:p>
            <a:pPr marL="174708" indent="-174708">
              <a:buClr>
                <a:schemeClr val="dk1"/>
              </a:buClr>
              <a:buSzPct val="100000"/>
              <a:buFont typeface="Calibri"/>
              <a:buChar char="-"/>
            </a:pPr>
            <a:r>
              <a:rPr lang="en-US" dirty="0"/>
              <a:t>All learning positively influences the classroom experience. </a:t>
            </a:r>
          </a:p>
          <a:p>
            <a:pPr marL="174708" indent="-174708">
              <a:buClr>
                <a:schemeClr val="dk1"/>
              </a:buClr>
              <a:buSzPct val="100000"/>
              <a:buFont typeface="Calibri"/>
              <a:buChar char="-"/>
            </a:pPr>
            <a:r>
              <a:rPr lang="en-US" dirty="0"/>
              <a:t>Research shows that when families, schools, and community work together to support learning, students perform better academically. </a:t>
            </a:r>
          </a:p>
          <a:p>
            <a:pPr marL="174708" indent="-174708">
              <a:buClr>
                <a:schemeClr val="dk1"/>
              </a:buClr>
              <a:buSzPct val="100000"/>
              <a:buFont typeface="Calibri"/>
              <a:buChar char="-"/>
            </a:pPr>
            <a:r>
              <a:rPr lang="en-US" dirty="0"/>
              <a:t>In fact, the greatest factor that affects youth’s immediate and later success is the family’s attitude that learning is a positive experience. </a:t>
            </a:r>
          </a:p>
          <a:p>
            <a:pPr marL="174708" indent="-174708">
              <a:buClr>
                <a:schemeClr val="dk1"/>
              </a:buClr>
              <a:buSzPct val="100000"/>
              <a:buFont typeface="Calibri"/>
              <a:buChar char="-"/>
            </a:pPr>
            <a:r>
              <a:rPr lang="en-US" dirty="0"/>
              <a:t>Libraries offer a physical place to bring our community together to support the learning of youth while maintaining a family holistic program. </a:t>
            </a:r>
          </a:p>
          <a:p>
            <a:pPr marL="174708" indent="-174708">
              <a:buClr>
                <a:schemeClr val="dk1"/>
              </a:buClr>
              <a:buSzPct val="100000"/>
              <a:buFont typeface="Calibri"/>
              <a:buChar char="-"/>
            </a:pPr>
            <a:endParaRPr lang="en-US" dirty="0"/>
          </a:p>
          <a:p>
            <a:pPr marL="174708" indent="-174708">
              <a:buClr>
                <a:schemeClr val="dk1"/>
              </a:buClr>
              <a:buSzPct val="100000"/>
              <a:buFont typeface="Calibri"/>
              <a:buChar char="-"/>
            </a:pPr>
            <a:r>
              <a:rPr lang="en-US" dirty="0"/>
              <a:t>Research: </a:t>
            </a:r>
          </a:p>
          <a:p>
            <a:pPr marL="174708" indent="-174708">
              <a:buClr>
                <a:schemeClr val="dk1"/>
              </a:buClr>
              <a:buSzPct val="100000"/>
              <a:buFont typeface="Calibri"/>
              <a:buChar char="-"/>
            </a:pPr>
            <a:r>
              <a:rPr lang="en-US" dirty="0"/>
              <a:t>http://www.afterschoolalliance.org/AA3PM/STEM.pdf</a:t>
            </a:r>
          </a:p>
          <a:p>
            <a:pPr marL="174708" indent="-174708">
              <a:buClr>
                <a:schemeClr val="dk1"/>
              </a:buClr>
              <a:buSzPct val="100000"/>
              <a:buFont typeface="Calibri"/>
              <a:buChar char="-"/>
            </a:pPr>
            <a:endParaRPr lang="en-US" dirty="0"/>
          </a:p>
        </p:txBody>
      </p:sp>
      <p:sp>
        <p:nvSpPr>
          <p:cNvPr id="95" name="Shape 95"/>
          <p:cNvSpPr txBox="1">
            <a:spLocks noGrp="1"/>
          </p:cNvSpPr>
          <p:nvPr>
            <p:ph type="sldNum" idx="12"/>
          </p:nvPr>
        </p:nvSpPr>
        <p:spPr>
          <a:xfrm>
            <a:off x="3970937" y="8829967"/>
            <a:ext cx="3037839" cy="466432"/>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3458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701041" y="4473892"/>
            <a:ext cx="5608319" cy="3660458"/>
          </a:xfrm>
          <a:prstGeom prst="rect">
            <a:avLst/>
          </a:prstGeom>
          <a:noFill/>
          <a:ln>
            <a:noFill/>
          </a:ln>
        </p:spPr>
        <p:txBody>
          <a:bodyPr wrap="square" lIns="93162" tIns="46568" rIns="93162" bIns="46568" anchor="t" anchorCtr="0">
            <a:noAutofit/>
          </a:bodyPr>
          <a:lstStyle/>
          <a:p>
            <a:pPr>
              <a:buSzPct val="25000"/>
              <a:buNone/>
            </a:pPr>
            <a:r>
              <a:rPr lang="en-US" dirty="0"/>
              <a:t>And all the information is…</a:t>
            </a:r>
          </a:p>
          <a:p>
            <a:pPr marL="174708" indent="-174708">
              <a:buClr>
                <a:schemeClr val="dk1"/>
              </a:buClr>
              <a:buSzPct val="100000"/>
              <a:buFont typeface="Calibri"/>
              <a:buChar char="-"/>
            </a:pPr>
            <a:r>
              <a:rPr lang="en-US" dirty="0"/>
              <a:t>I wanted these ideas to be easily duplicated. </a:t>
            </a:r>
          </a:p>
          <a:p>
            <a:pPr marL="174708" indent="-174708">
              <a:buClr>
                <a:schemeClr val="dk1"/>
              </a:buClr>
              <a:buSzPct val="100000"/>
              <a:buFont typeface="Calibri"/>
              <a:buChar char="-"/>
            </a:pPr>
            <a:r>
              <a:rPr lang="en-US" dirty="0"/>
              <a:t>Blogs were my mentors, wanted to pass these ideas along. </a:t>
            </a:r>
          </a:p>
        </p:txBody>
      </p:sp>
      <p:sp>
        <p:nvSpPr>
          <p:cNvPr id="103" name="Shape 103"/>
          <p:cNvSpPr txBox="1">
            <a:spLocks noGrp="1"/>
          </p:cNvSpPr>
          <p:nvPr>
            <p:ph type="sldNum" idx="12"/>
          </p:nvPr>
        </p:nvSpPr>
        <p:spPr>
          <a:xfrm>
            <a:off x="3970937" y="8829967"/>
            <a:ext cx="3037839" cy="466432"/>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4593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701041" y="4473892"/>
            <a:ext cx="5608319" cy="3660458"/>
          </a:xfrm>
          <a:prstGeom prst="rect">
            <a:avLst/>
          </a:prstGeom>
          <a:noFill/>
          <a:ln>
            <a:noFill/>
          </a:ln>
        </p:spPr>
        <p:txBody>
          <a:bodyPr wrap="square" lIns="93162" tIns="46568" rIns="93162" bIns="46568" anchor="t" anchorCtr="0">
            <a:noAutofit/>
          </a:bodyPr>
          <a:lstStyle/>
          <a:p>
            <a:pPr>
              <a:buSzPct val="25000"/>
              <a:buNone/>
            </a:pPr>
            <a:r>
              <a:rPr lang="en-US" dirty="0"/>
              <a:t>Bridge Engineering with Newspaper: </a:t>
            </a:r>
          </a:p>
          <a:p>
            <a:pPr marL="174708" indent="-174708">
              <a:buClr>
                <a:schemeClr val="dk1"/>
              </a:buClr>
              <a:buSzPct val="100000"/>
              <a:buFont typeface="Calibri"/>
              <a:buChar char="-"/>
            </a:pPr>
            <a:r>
              <a:rPr lang="en-US" dirty="0"/>
              <a:t>1</a:t>
            </a:r>
            <a:r>
              <a:rPr lang="en-US" baseline="30000" dirty="0"/>
              <a:t>st</a:t>
            </a:r>
            <a:r>
              <a:rPr lang="en-US" dirty="0"/>
              <a:t> program</a:t>
            </a:r>
          </a:p>
          <a:p>
            <a:pPr marL="174708" indent="-174708">
              <a:buClr>
                <a:schemeClr val="dk1"/>
              </a:buClr>
              <a:buSzPct val="100000"/>
              <a:buFont typeface="Calibri"/>
              <a:buChar char="-"/>
            </a:pPr>
            <a:r>
              <a:rPr lang="en-US" dirty="0"/>
              <a:t>$0 to offer</a:t>
            </a:r>
          </a:p>
          <a:p>
            <a:pPr marL="174708" indent="-174708">
              <a:buClr>
                <a:schemeClr val="dk1"/>
              </a:buClr>
              <a:buSzPct val="100000"/>
              <a:buFont typeface="Calibri"/>
              <a:buChar char="-"/>
            </a:pPr>
            <a:r>
              <a:rPr lang="en-US" dirty="0"/>
              <a:t>Paper was donated from print shop</a:t>
            </a:r>
          </a:p>
        </p:txBody>
      </p:sp>
      <p:sp>
        <p:nvSpPr>
          <p:cNvPr id="110" name="Shape 110"/>
          <p:cNvSpPr txBox="1">
            <a:spLocks noGrp="1"/>
          </p:cNvSpPr>
          <p:nvPr>
            <p:ph type="sldNum" idx="12"/>
          </p:nvPr>
        </p:nvSpPr>
        <p:spPr>
          <a:xfrm>
            <a:off x="3970937" y="8829967"/>
            <a:ext cx="3037839" cy="466432"/>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815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701041" y="4473892"/>
            <a:ext cx="5608319" cy="3660458"/>
          </a:xfrm>
          <a:prstGeom prst="rect">
            <a:avLst/>
          </a:prstGeom>
          <a:noFill/>
          <a:ln>
            <a:noFill/>
          </a:ln>
        </p:spPr>
        <p:txBody>
          <a:bodyPr wrap="square" lIns="93162" tIns="46568" rIns="93162" bIns="46568" anchor="t" anchorCtr="0">
            <a:noAutofit/>
          </a:bodyPr>
          <a:lstStyle/>
          <a:p>
            <a:pPr>
              <a:buSzPct val="25000"/>
              <a:buNone/>
            </a:pPr>
            <a:r>
              <a:rPr lang="en-US" dirty="0"/>
              <a:t>Marble</a:t>
            </a:r>
            <a:r>
              <a:rPr lang="en-US" baseline="0" dirty="0"/>
              <a:t> Drops </a:t>
            </a:r>
          </a:p>
          <a:p>
            <a:pPr marL="171450" indent="-171450">
              <a:buSzPct val="25000"/>
              <a:buFontTx/>
              <a:buChar char="-"/>
            </a:pPr>
            <a:r>
              <a:rPr lang="en-US" baseline="0" dirty="0"/>
              <a:t>Great for young and older kids</a:t>
            </a:r>
          </a:p>
          <a:p>
            <a:pPr marL="171450" indent="-171450">
              <a:buSzPct val="25000"/>
              <a:buFontTx/>
              <a:buChar char="-"/>
            </a:pPr>
            <a:r>
              <a:rPr lang="en-US" baseline="0" dirty="0"/>
              <a:t>Toilet paper rolls, masking/painters tape, cardboard boxes</a:t>
            </a:r>
          </a:p>
          <a:p>
            <a:pPr marL="171450" indent="-171450">
              <a:buSzPct val="25000"/>
              <a:buFontTx/>
              <a:buChar char="-"/>
            </a:pPr>
            <a:r>
              <a:rPr lang="en-US" baseline="0" dirty="0"/>
              <a:t>Inclined planes, simple machines, gravity</a:t>
            </a:r>
          </a:p>
          <a:p>
            <a:pPr marL="171450" indent="-171450">
              <a:buSzPct val="25000"/>
              <a:buFontTx/>
              <a:buChar char="-"/>
            </a:pPr>
            <a:endParaRPr lang="en-US" baseline="0" dirty="0"/>
          </a:p>
        </p:txBody>
      </p:sp>
      <p:sp>
        <p:nvSpPr>
          <p:cNvPr id="110" name="Shape 110"/>
          <p:cNvSpPr txBox="1">
            <a:spLocks noGrp="1"/>
          </p:cNvSpPr>
          <p:nvPr>
            <p:ph type="sldNum" idx="12"/>
          </p:nvPr>
        </p:nvSpPr>
        <p:spPr>
          <a:xfrm>
            <a:off x="3970937" y="8829967"/>
            <a:ext cx="3037839" cy="466432"/>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2349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701041" y="4473892"/>
            <a:ext cx="5608319" cy="3660458"/>
          </a:xfrm>
          <a:prstGeom prst="rect">
            <a:avLst/>
          </a:prstGeom>
          <a:noFill/>
          <a:ln>
            <a:noFill/>
          </a:ln>
        </p:spPr>
        <p:txBody>
          <a:bodyPr wrap="square" lIns="93162" tIns="46568" rIns="93162" bIns="46568" anchor="t" anchorCtr="0">
            <a:noAutofit/>
          </a:bodyPr>
          <a:lstStyle/>
          <a:p>
            <a:pPr marL="171450" indent="-171450">
              <a:buSzPct val="25000"/>
              <a:buFontTx/>
              <a:buChar char="-"/>
            </a:pPr>
            <a:r>
              <a:rPr lang="en-US" baseline="0" dirty="0"/>
              <a:t>Geodesic Domes</a:t>
            </a:r>
          </a:p>
          <a:p>
            <a:pPr marL="171450" indent="-171450">
              <a:buSzPct val="25000"/>
              <a:buFontTx/>
              <a:buChar char="-"/>
            </a:pPr>
            <a:r>
              <a:rPr lang="en-US" baseline="0" dirty="0"/>
              <a:t>Newspaper and masking/painters tape</a:t>
            </a:r>
          </a:p>
        </p:txBody>
      </p:sp>
      <p:sp>
        <p:nvSpPr>
          <p:cNvPr id="110" name="Shape 110"/>
          <p:cNvSpPr txBox="1">
            <a:spLocks noGrp="1"/>
          </p:cNvSpPr>
          <p:nvPr>
            <p:ph type="sldNum" idx="12"/>
          </p:nvPr>
        </p:nvSpPr>
        <p:spPr>
          <a:xfrm>
            <a:off x="3970937" y="8829967"/>
            <a:ext cx="3037839" cy="466432"/>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5189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701041" y="4473892"/>
            <a:ext cx="5608319" cy="3660458"/>
          </a:xfrm>
          <a:prstGeom prst="rect">
            <a:avLst/>
          </a:prstGeom>
          <a:noFill/>
          <a:ln>
            <a:noFill/>
          </a:ln>
        </p:spPr>
        <p:txBody>
          <a:bodyPr wrap="square" lIns="93162" tIns="46568" rIns="93162" bIns="46568" anchor="t" anchorCtr="0">
            <a:noAutofit/>
          </a:bodyPr>
          <a:lstStyle/>
          <a:p>
            <a:pPr marL="171450" indent="-171450">
              <a:buSzPct val="25000"/>
              <a:buFontTx/>
              <a:buChar char="-"/>
            </a:pPr>
            <a:r>
              <a:rPr lang="en-US" baseline="0" dirty="0"/>
              <a:t>Valentine’s Day STEM </a:t>
            </a:r>
          </a:p>
          <a:p>
            <a:pPr marL="171450" indent="-171450">
              <a:buSzPct val="25000"/>
              <a:buFontTx/>
              <a:buChar char="-"/>
            </a:pPr>
            <a:r>
              <a:rPr lang="en-US" baseline="0" dirty="0"/>
              <a:t>Use Candy hearts for every station (5 stations)</a:t>
            </a:r>
          </a:p>
        </p:txBody>
      </p:sp>
      <p:sp>
        <p:nvSpPr>
          <p:cNvPr id="110" name="Shape 110"/>
          <p:cNvSpPr txBox="1">
            <a:spLocks noGrp="1"/>
          </p:cNvSpPr>
          <p:nvPr>
            <p:ph type="sldNum" idx="12"/>
          </p:nvPr>
        </p:nvSpPr>
        <p:spPr>
          <a:xfrm>
            <a:off x="3970937" y="8829967"/>
            <a:ext cx="3037839" cy="466432"/>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6951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1122362"/>
            <a:ext cx="77724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143000" y="3602037"/>
            <a:ext cx="6858000" cy="1655761"/>
          </a:xfrm>
          <a:prstGeom prst="rect">
            <a:avLst/>
          </a:prstGeom>
          <a:noFill/>
          <a:ln>
            <a:noFill/>
          </a:ln>
        </p:spPr>
        <p:txBody>
          <a:bodyPr wrap="square"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028950" y="6356351"/>
            <a:ext cx="3086099"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0" y="365126"/>
            <a:ext cx="7886700" cy="1325562"/>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96330" y="57943"/>
            <a:ext cx="4351338" cy="78867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0" y="6356351"/>
            <a:ext cx="3086099"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593" y="2285206"/>
            <a:ext cx="5811838" cy="1971675"/>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623093" y="370681"/>
            <a:ext cx="5811838" cy="5800725"/>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028950" y="6356351"/>
            <a:ext cx="3086099"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28650" y="365126"/>
            <a:ext cx="7886700" cy="1325562"/>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628650" y="1825625"/>
            <a:ext cx="78867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028950" y="6356351"/>
            <a:ext cx="3086099"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23887" y="1709739"/>
            <a:ext cx="78867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623887" y="4589464"/>
            <a:ext cx="7886700" cy="1500187"/>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028950" y="6356351"/>
            <a:ext cx="3086099"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28650" y="365126"/>
            <a:ext cx="7886700" cy="1325562"/>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628650" y="1825625"/>
            <a:ext cx="38862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29150" y="1825625"/>
            <a:ext cx="38862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028950" y="6356351"/>
            <a:ext cx="3086099"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29841" y="365126"/>
            <a:ext cx="7886700" cy="1325562"/>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629841" y="1681163"/>
            <a:ext cx="3868340"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629841" y="2505075"/>
            <a:ext cx="3868340" cy="3684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29150" y="1681163"/>
            <a:ext cx="3887390"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29150" y="2505075"/>
            <a:ext cx="3887390" cy="3684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028950" y="6356351"/>
            <a:ext cx="3086099"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28650" y="365126"/>
            <a:ext cx="7886700" cy="1325562"/>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028950" y="6356351"/>
            <a:ext cx="3086099"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028950" y="6356351"/>
            <a:ext cx="3086099"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0"/>
            <a:ext cx="2949178" cy="1600199"/>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87391" y="987425"/>
            <a:ext cx="4629150" cy="4873624"/>
          </a:xfrm>
          <a:prstGeom prst="rect">
            <a:avLst/>
          </a:prstGeom>
          <a:noFill/>
          <a:ln>
            <a:noFill/>
          </a:ln>
        </p:spPr>
        <p:txBody>
          <a:bodyPr wrap="square"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178"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0" y="6356351"/>
            <a:ext cx="3086099"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0"/>
            <a:ext cx="2949178" cy="1600199"/>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3887391" y="987425"/>
            <a:ext cx="4629150" cy="4873624"/>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178"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6356351"/>
            <a:ext cx="3086099"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2"/>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1"/>
            <a:ext cx="3086099"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s://sowingseedslibrarian.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hyperlink" Target="https://sowingseedslibrarian.com/" TargetMode="External"/><Relationship Id="rId4" Type="http://schemas.openxmlformats.org/officeDocument/2006/relationships/hyperlink" Target="mailto:ezorea@swl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Shape 89"/>
          <p:cNvSpPr txBox="1"/>
          <p:nvPr/>
        </p:nvSpPr>
        <p:spPr>
          <a:xfrm>
            <a:off x="86513" y="2165709"/>
            <a:ext cx="8925511" cy="144655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5400" dirty="0">
                <a:solidFill>
                  <a:schemeClr val="dk1"/>
                </a:solidFill>
                <a:latin typeface="Arial Black"/>
                <a:ea typeface="Arial Black"/>
                <a:cs typeface="Arial Black"/>
                <a:sym typeface="Arial Black"/>
              </a:rPr>
              <a:t>STEAM in Youth Services!</a:t>
            </a:r>
            <a:endParaRPr lang="en-US" sz="5400" b="0" i="0" u="none" strike="noStrike" cap="none" dirty="0">
              <a:solidFill>
                <a:schemeClr val="dk1"/>
              </a:solidFill>
              <a:latin typeface="Arial Black"/>
              <a:ea typeface="Arial Black"/>
              <a:cs typeface="Arial Black"/>
              <a:sym typeface="Arial Black"/>
            </a:endParaRPr>
          </a:p>
        </p:txBody>
      </p:sp>
      <p:pic>
        <p:nvPicPr>
          <p:cNvPr id="90" name="Shape 90"/>
          <p:cNvPicPr preferRelativeResize="0"/>
          <p:nvPr/>
        </p:nvPicPr>
        <p:blipFill rotWithShape="1">
          <a:blip r:embed="rId3">
            <a:alphaModFix/>
          </a:blip>
          <a:srcRect/>
          <a:stretch/>
        </p:blipFill>
        <p:spPr>
          <a:xfrm>
            <a:off x="424512" y="4128939"/>
            <a:ext cx="1913335" cy="2069236"/>
          </a:xfrm>
          <a:prstGeom prst="rect">
            <a:avLst/>
          </a:prstGeom>
          <a:noFill/>
          <a:ln>
            <a:noFill/>
          </a:ln>
        </p:spPr>
      </p:pic>
      <p:sp>
        <p:nvSpPr>
          <p:cNvPr id="91" name="Shape 91"/>
          <p:cNvSpPr txBox="1"/>
          <p:nvPr/>
        </p:nvSpPr>
        <p:spPr>
          <a:xfrm>
            <a:off x="2422699" y="4355175"/>
            <a:ext cx="6014100" cy="1569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200" b="0" i="1" u="none" strike="noStrike" cap="none">
                <a:solidFill>
                  <a:schemeClr val="dk1"/>
                </a:solidFill>
                <a:latin typeface="Arial Narrow"/>
                <a:ea typeface="Arial Narrow"/>
                <a:cs typeface="Arial Narrow"/>
                <a:sym typeface="Arial Narrow"/>
              </a:rPr>
              <a:t>Emily Zorea</a:t>
            </a:r>
          </a:p>
          <a:p>
            <a:pPr marL="0" marR="0" lvl="0" indent="0" algn="l" rtl="0">
              <a:spcBef>
                <a:spcPts val="0"/>
              </a:spcBef>
              <a:buSzPct val="25000"/>
              <a:buNone/>
            </a:pPr>
            <a:r>
              <a:rPr lang="en-US" sz="3200" i="1">
                <a:solidFill>
                  <a:schemeClr val="dk1"/>
                </a:solidFill>
                <a:latin typeface="Arial Narrow"/>
                <a:ea typeface="Arial Narrow"/>
                <a:cs typeface="Arial Narrow"/>
                <a:sym typeface="Arial Narrow"/>
              </a:rPr>
              <a:t>Youth Services Librarian</a:t>
            </a:r>
          </a:p>
          <a:p>
            <a:pPr marL="0" marR="0" lvl="0" indent="0" algn="l" rtl="0">
              <a:spcBef>
                <a:spcPts val="0"/>
              </a:spcBef>
              <a:buSzPct val="25000"/>
              <a:buNone/>
            </a:pPr>
            <a:r>
              <a:rPr lang="en-US" sz="3200" i="1">
                <a:solidFill>
                  <a:schemeClr val="dk1"/>
                </a:solidFill>
                <a:latin typeface="Arial Narrow"/>
                <a:ea typeface="Arial Narrow"/>
                <a:cs typeface="Arial Narrow"/>
                <a:sym typeface="Arial Narrow"/>
              </a:rPr>
              <a:t>Brewer Public Library </a:t>
            </a:r>
          </a:p>
          <a:p>
            <a:pPr lvl="0" rtl="0">
              <a:spcBef>
                <a:spcPts val="0"/>
              </a:spcBef>
              <a:buClr>
                <a:schemeClr val="dk1"/>
              </a:buClr>
              <a:buSzPct val="25000"/>
              <a:buFont typeface="Arial"/>
              <a:buNone/>
            </a:pPr>
            <a:r>
              <a:rPr lang="en-US" sz="3600" u="sng">
                <a:solidFill>
                  <a:schemeClr val="hlink"/>
                </a:solidFill>
                <a:latin typeface="Calibri"/>
                <a:ea typeface="Calibri"/>
                <a:cs typeface="Calibri"/>
                <a:sym typeface="Calibri"/>
                <a:hlinkClick r:id="rId4"/>
              </a:rPr>
              <a:t>SowingSeedsLibrarian.com</a:t>
            </a: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598" t="19701" r="11195" b="46269"/>
          <a:stretch/>
        </p:blipFill>
        <p:spPr>
          <a:xfrm>
            <a:off x="424512" y="191070"/>
            <a:ext cx="8175009" cy="17332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Shape 122"/>
          <p:cNvSpPr txBox="1"/>
          <p:nvPr/>
        </p:nvSpPr>
        <p:spPr>
          <a:xfrm>
            <a:off x="198780" y="440434"/>
            <a:ext cx="8328990"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5000" dirty="0">
                <a:solidFill>
                  <a:schemeClr val="dk1"/>
                </a:solidFill>
                <a:latin typeface="Impact"/>
                <a:ea typeface="Impact"/>
                <a:cs typeface="Impact"/>
                <a:sym typeface="Impact"/>
              </a:rPr>
              <a:t>Fall Lego Building Challenges</a:t>
            </a:r>
          </a:p>
        </p:txBody>
      </p:sp>
      <p:pic>
        <p:nvPicPr>
          <p:cNvPr id="23554" name="Picture 2" descr="https://i1.wp.com/sowingseedslibrarian.com/wp-content/uploads/2017/11/11.jpg?resize=300%2C192&amp;ss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3275" y="1319890"/>
            <a:ext cx="4028245" cy="2578077"/>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https://i2.wp.com/sowingseedslibrarian.com/wp-content/uploads/2017/11/05.jpg?resize=356%2C229&amp;ss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546" y="4268704"/>
            <a:ext cx="3994695" cy="2569622"/>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https://i1.wp.com/sowingseedslibrarian.com/wp-content/uploads/2017/11/07.jpg?resize=300%2C225&amp;ssl=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452" y="4268704"/>
            <a:ext cx="3441032" cy="2580774"/>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descr="https://i1.wp.com/sowingseedslibrarian.com/wp-content/uploads/2017/11/03.jpg?resize=319%2C239&amp;ssl=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780" y="1319891"/>
            <a:ext cx="3441032" cy="25780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Shape 122"/>
          <p:cNvSpPr txBox="1"/>
          <p:nvPr/>
        </p:nvSpPr>
        <p:spPr>
          <a:xfrm>
            <a:off x="198780" y="440434"/>
            <a:ext cx="8328990"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5000" dirty="0">
                <a:solidFill>
                  <a:schemeClr val="dk1"/>
                </a:solidFill>
                <a:latin typeface="Impact"/>
                <a:ea typeface="Impact"/>
                <a:cs typeface="Impact"/>
                <a:sym typeface="Impact"/>
              </a:rPr>
              <a:t>Bats in Flight </a:t>
            </a:r>
          </a:p>
        </p:txBody>
      </p:sp>
      <p:pic>
        <p:nvPicPr>
          <p:cNvPr id="123" name="Shape 123" descr="https://i2.wp.com/sowingseedslibrarian.com/wp-content/uploads/2017/01/Picture-2.jpg?resize=255%2C300&amp;ssl=1"/>
          <p:cNvPicPr preferRelativeResize="0"/>
          <p:nvPr/>
        </p:nvPicPr>
        <p:blipFill rotWithShape="1">
          <a:blip r:embed="rId3">
            <a:alphaModFix/>
          </a:blip>
          <a:srcRect/>
          <a:stretch/>
        </p:blipFill>
        <p:spPr>
          <a:xfrm>
            <a:off x="2404335" y="2169214"/>
            <a:ext cx="3917880" cy="4609271"/>
          </a:xfrm>
          <a:prstGeom prst="rect">
            <a:avLst/>
          </a:prstGeom>
          <a:noFill/>
          <a:ln>
            <a:noFill/>
          </a:ln>
        </p:spPr>
      </p:pic>
    </p:spTree>
    <p:extLst>
      <p:ext uri="{BB962C8B-B14F-4D97-AF65-F5344CB8AC3E}">
        <p14:creationId xmlns:p14="http://schemas.microsoft.com/office/powerpoint/2010/main" val="1142520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Shape 130"/>
          <p:cNvSpPr txBox="1"/>
          <p:nvPr/>
        </p:nvSpPr>
        <p:spPr>
          <a:xfrm>
            <a:off x="226077" y="617854"/>
            <a:ext cx="8328990"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5000" dirty="0">
                <a:solidFill>
                  <a:schemeClr val="dk1"/>
                </a:solidFill>
                <a:latin typeface="Impact"/>
                <a:ea typeface="Impact"/>
                <a:cs typeface="Impact"/>
                <a:sym typeface="Impact"/>
              </a:rPr>
              <a:t>Binary Code</a:t>
            </a:r>
          </a:p>
        </p:txBody>
      </p:sp>
      <p:pic>
        <p:nvPicPr>
          <p:cNvPr id="131" name="Shape 131" descr="https://i2.wp.com/sowingseedslibrarian.com/wp-content/uploads/2017/03/Picture_20170316_113510238.jpg?resize=300%2C300&amp;ssl=1"/>
          <p:cNvPicPr preferRelativeResize="0"/>
          <p:nvPr/>
        </p:nvPicPr>
        <p:blipFill rotWithShape="1">
          <a:blip r:embed="rId3">
            <a:alphaModFix/>
          </a:blip>
          <a:srcRect/>
          <a:stretch/>
        </p:blipFill>
        <p:spPr>
          <a:xfrm>
            <a:off x="0" y="2028459"/>
            <a:ext cx="4487916" cy="4487916"/>
          </a:xfrm>
          <a:prstGeom prst="rect">
            <a:avLst/>
          </a:prstGeom>
          <a:noFill/>
          <a:ln>
            <a:noFill/>
          </a:ln>
        </p:spPr>
      </p:pic>
      <p:pic>
        <p:nvPicPr>
          <p:cNvPr id="132" name="Shape 132" descr="https://i1.wp.com/sowingseedslibrarian.com/wp-content/uploads/2017/03/Picture_20170316_113121224.jpg?resize=300%2C300&amp;ssl=1"/>
          <p:cNvPicPr preferRelativeResize="0"/>
          <p:nvPr/>
        </p:nvPicPr>
        <p:blipFill rotWithShape="1">
          <a:blip r:embed="rId4">
            <a:alphaModFix/>
          </a:blip>
          <a:srcRect/>
          <a:stretch/>
        </p:blipFill>
        <p:spPr>
          <a:xfrm>
            <a:off x="4656082" y="2028459"/>
            <a:ext cx="4487916" cy="448791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9" name="Shape 139"/>
          <p:cNvSpPr txBox="1"/>
          <p:nvPr/>
        </p:nvSpPr>
        <p:spPr>
          <a:xfrm>
            <a:off x="296116" y="535968"/>
            <a:ext cx="8328990"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5400" dirty="0">
                <a:solidFill>
                  <a:schemeClr val="dk1"/>
                </a:solidFill>
                <a:latin typeface="Impact"/>
                <a:ea typeface="Impact"/>
                <a:cs typeface="Impact"/>
                <a:sym typeface="Impact"/>
              </a:rPr>
              <a:t>Float or Won’t-Boat Building</a:t>
            </a:r>
          </a:p>
        </p:txBody>
      </p:sp>
      <p:pic>
        <p:nvPicPr>
          <p:cNvPr id="140" name="Shape 140" descr="boat-building-stem"/>
          <p:cNvPicPr preferRelativeResize="0"/>
          <p:nvPr/>
        </p:nvPicPr>
        <p:blipFill rotWithShape="1">
          <a:blip r:embed="rId3">
            <a:alphaModFix/>
          </a:blip>
          <a:srcRect/>
          <a:stretch/>
        </p:blipFill>
        <p:spPr>
          <a:xfrm>
            <a:off x="1361324" y="1743148"/>
            <a:ext cx="6198575" cy="465082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Shape 147"/>
          <p:cNvSpPr txBox="1"/>
          <p:nvPr/>
        </p:nvSpPr>
        <p:spPr>
          <a:xfrm>
            <a:off x="307963" y="385842"/>
            <a:ext cx="8328990"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5000" dirty="0">
                <a:solidFill>
                  <a:schemeClr val="dk1"/>
                </a:solidFill>
                <a:latin typeface="Impact"/>
                <a:ea typeface="Impact"/>
                <a:cs typeface="Impact"/>
                <a:sym typeface="Impact"/>
              </a:rPr>
              <a:t>Catapults</a:t>
            </a:r>
          </a:p>
        </p:txBody>
      </p:sp>
      <p:pic>
        <p:nvPicPr>
          <p:cNvPr id="148" name="Shape 148" descr="catapults-1"/>
          <p:cNvPicPr preferRelativeResize="0"/>
          <p:nvPr/>
        </p:nvPicPr>
        <p:blipFill rotWithShape="1">
          <a:blip r:embed="rId3">
            <a:alphaModFix/>
          </a:blip>
          <a:srcRect t="26502"/>
          <a:stretch/>
        </p:blipFill>
        <p:spPr>
          <a:xfrm>
            <a:off x="198775" y="2073325"/>
            <a:ext cx="4427100" cy="2769900"/>
          </a:xfrm>
          <a:prstGeom prst="rect">
            <a:avLst/>
          </a:prstGeom>
          <a:noFill/>
          <a:ln>
            <a:noFill/>
          </a:ln>
        </p:spPr>
      </p:pic>
      <p:pic>
        <p:nvPicPr>
          <p:cNvPr id="149" name="Shape 149"/>
          <p:cNvPicPr preferRelativeResize="0"/>
          <p:nvPr/>
        </p:nvPicPr>
        <p:blipFill rotWithShape="1">
          <a:blip r:embed="rId4">
            <a:alphaModFix/>
          </a:blip>
          <a:srcRect l="21816" t="-15458" r="11342" b="13625"/>
          <a:stretch/>
        </p:blipFill>
        <p:spPr>
          <a:xfrm>
            <a:off x="4788150" y="2846525"/>
            <a:ext cx="4163400" cy="2769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6" name="Shape 156"/>
          <p:cNvSpPr txBox="1"/>
          <p:nvPr/>
        </p:nvSpPr>
        <p:spPr>
          <a:xfrm>
            <a:off x="198781" y="372195"/>
            <a:ext cx="8328990"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5000" dirty="0">
                <a:solidFill>
                  <a:schemeClr val="dk1"/>
                </a:solidFill>
                <a:latin typeface="Impact"/>
                <a:ea typeface="Impact"/>
                <a:cs typeface="Impact"/>
                <a:sym typeface="Impact"/>
              </a:rPr>
              <a:t>Marble Maze-Push and Pull Physics</a:t>
            </a:r>
          </a:p>
        </p:txBody>
      </p:sp>
      <p:pic>
        <p:nvPicPr>
          <p:cNvPr id="157" name="Shape 157" descr="https://i1.wp.com/sowingseedslibrarian.com/wp-content/uploads/2017/01/marble-Maze-2.jpg?resize=300%2C225&amp;ssl=1"/>
          <p:cNvPicPr preferRelativeResize="0"/>
          <p:nvPr/>
        </p:nvPicPr>
        <p:blipFill rotWithShape="1">
          <a:blip r:embed="rId3">
            <a:alphaModFix/>
          </a:blip>
          <a:srcRect/>
          <a:stretch/>
        </p:blipFill>
        <p:spPr>
          <a:xfrm>
            <a:off x="1720031" y="2199782"/>
            <a:ext cx="5713467" cy="42850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Shape 164"/>
          <p:cNvSpPr txBox="1"/>
          <p:nvPr/>
        </p:nvSpPr>
        <p:spPr>
          <a:xfrm>
            <a:off x="185133" y="413138"/>
            <a:ext cx="8328990"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5000" dirty="0">
                <a:solidFill>
                  <a:schemeClr val="dk1"/>
                </a:solidFill>
                <a:latin typeface="Impact"/>
                <a:ea typeface="Impact"/>
                <a:cs typeface="Impact"/>
                <a:sym typeface="Impact"/>
              </a:rPr>
              <a:t>Marshmallow Igloos</a:t>
            </a:r>
          </a:p>
        </p:txBody>
      </p:sp>
      <p:pic>
        <p:nvPicPr>
          <p:cNvPr id="165" name="Shape 165" descr="https://i1.wp.com/sowingseedslibrarian.com/wp-content/uploads/2017/01/8.jpg?resize=300%2C300&amp;ssl=1"/>
          <p:cNvPicPr preferRelativeResize="0"/>
          <p:nvPr/>
        </p:nvPicPr>
        <p:blipFill rotWithShape="1">
          <a:blip r:embed="rId3">
            <a:alphaModFix/>
          </a:blip>
          <a:srcRect/>
          <a:stretch/>
        </p:blipFill>
        <p:spPr>
          <a:xfrm>
            <a:off x="2418034" y="2186150"/>
            <a:ext cx="4321722" cy="432172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2" name="Shape 172"/>
          <p:cNvSpPr txBox="1"/>
          <p:nvPr/>
        </p:nvSpPr>
        <p:spPr>
          <a:xfrm>
            <a:off x="239725" y="522320"/>
            <a:ext cx="8328990"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5000" dirty="0" err="1">
                <a:solidFill>
                  <a:schemeClr val="dk1"/>
                </a:solidFill>
                <a:latin typeface="Impact"/>
                <a:ea typeface="Impact"/>
                <a:cs typeface="Impact"/>
                <a:sym typeface="Impact"/>
              </a:rPr>
              <a:t>littleBits</a:t>
            </a:r>
            <a:r>
              <a:rPr lang="en-US" sz="5000" dirty="0">
                <a:solidFill>
                  <a:schemeClr val="dk1"/>
                </a:solidFill>
                <a:latin typeface="Impact"/>
                <a:ea typeface="Impact"/>
                <a:cs typeface="Impact"/>
                <a:sym typeface="Impact"/>
              </a:rPr>
              <a:t> </a:t>
            </a:r>
          </a:p>
        </p:txBody>
      </p:sp>
      <p:pic>
        <p:nvPicPr>
          <p:cNvPr id="16388" name="Picture 4" descr="https://sowingseedslibrarian.com/wp-content/uploads/2018/0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571" y="1489059"/>
            <a:ext cx="6020398" cy="515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387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Shape 180"/>
          <p:cNvSpPr txBox="1"/>
          <p:nvPr/>
        </p:nvSpPr>
        <p:spPr>
          <a:xfrm>
            <a:off x="198781" y="467729"/>
            <a:ext cx="8328990"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5000" dirty="0">
                <a:solidFill>
                  <a:schemeClr val="dk1"/>
                </a:solidFill>
                <a:latin typeface="Impact"/>
                <a:ea typeface="Impact"/>
                <a:cs typeface="Impact"/>
                <a:sym typeface="Impact"/>
              </a:rPr>
              <a:t>Coding with Code.org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81" y="2183641"/>
            <a:ext cx="8667225" cy="398987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Shape 188"/>
          <p:cNvSpPr txBox="1"/>
          <p:nvPr/>
        </p:nvSpPr>
        <p:spPr>
          <a:xfrm>
            <a:off x="136317" y="337896"/>
            <a:ext cx="8328990"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5000" dirty="0">
                <a:solidFill>
                  <a:schemeClr val="dk1"/>
                </a:solidFill>
                <a:latin typeface="Impact"/>
                <a:ea typeface="Impact"/>
                <a:cs typeface="Impact"/>
                <a:sym typeface="Impact"/>
              </a:rPr>
              <a:t>Teen Programming-</a:t>
            </a:r>
          </a:p>
          <a:p>
            <a:pPr marL="0" marR="0" lvl="0" indent="0" algn="l" rtl="0">
              <a:spcBef>
                <a:spcPts val="0"/>
              </a:spcBef>
              <a:buSzPct val="25000"/>
              <a:buNone/>
            </a:pPr>
            <a:r>
              <a:rPr lang="en-US" sz="5000" dirty="0">
                <a:solidFill>
                  <a:schemeClr val="dk1"/>
                </a:solidFill>
                <a:latin typeface="Impact"/>
                <a:ea typeface="Impact"/>
                <a:cs typeface="Impact"/>
                <a:sym typeface="Impact"/>
              </a:rPr>
              <a:t>(Volunteers!)   </a:t>
            </a:r>
          </a:p>
        </p:txBody>
      </p:sp>
      <p:pic>
        <p:nvPicPr>
          <p:cNvPr id="3076" name="Picture 4" descr="Image may contain: 6 people, people smiling, people sitting, child, tree, grass, outdoor and na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16065"/>
            <a:ext cx="5466129" cy="409959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may contain: 5 people, people smiling, people sitting and t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4549" y="3589802"/>
            <a:ext cx="4447996" cy="333599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e may contain: 1 person, smiling, sitt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0508" y="0"/>
            <a:ext cx="3147646" cy="4232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64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may contain: tree, sky, house, snow and outd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20" y="175643"/>
            <a:ext cx="8707273" cy="6530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382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may contain: 1 person, smiling, sta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3693" y="1230923"/>
            <a:ext cx="4220307" cy="562707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No automatic alt text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67245"/>
            <a:ext cx="4921006" cy="3690755"/>
          </a:xfrm>
          <a:prstGeom prst="rect">
            <a:avLst/>
          </a:prstGeom>
          <a:noFill/>
          <a:extLst>
            <a:ext uri="{909E8E84-426E-40DD-AFC4-6F175D3DCCD1}">
              <a14:hiddenFill xmlns:a14="http://schemas.microsoft.com/office/drawing/2010/main">
                <a:solidFill>
                  <a:srgbClr val="FFFFFF"/>
                </a:solidFill>
              </a14:hiddenFill>
            </a:ext>
          </a:extLst>
        </p:spPr>
      </p:pic>
      <p:sp>
        <p:nvSpPr>
          <p:cNvPr id="6" name="Shape 188"/>
          <p:cNvSpPr txBox="1"/>
          <p:nvPr/>
        </p:nvSpPr>
        <p:spPr>
          <a:xfrm>
            <a:off x="136317" y="337896"/>
            <a:ext cx="8328990"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5000" dirty="0">
                <a:solidFill>
                  <a:schemeClr val="dk1"/>
                </a:solidFill>
                <a:latin typeface="Impact"/>
                <a:ea typeface="Impact"/>
                <a:cs typeface="Impact"/>
                <a:sym typeface="Impact"/>
              </a:rPr>
              <a:t>Pumpkins and Pizza!  </a:t>
            </a:r>
          </a:p>
        </p:txBody>
      </p:sp>
    </p:spTree>
    <p:extLst>
      <p:ext uri="{BB962C8B-B14F-4D97-AF65-F5344CB8AC3E}">
        <p14:creationId xmlns:p14="http://schemas.microsoft.com/office/powerpoint/2010/main" val="1546068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88"/>
          <p:cNvSpPr txBox="1"/>
          <p:nvPr/>
        </p:nvSpPr>
        <p:spPr>
          <a:xfrm>
            <a:off x="136317" y="337896"/>
            <a:ext cx="8328990"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5000" dirty="0">
                <a:solidFill>
                  <a:schemeClr val="dk1"/>
                </a:solidFill>
                <a:latin typeface="Impact"/>
                <a:ea typeface="Impact"/>
                <a:cs typeface="Impact"/>
                <a:sym typeface="Impact"/>
              </a:rPr>
              <a:t>Cupcake Decorating!  </a:t>
            </a:r>
          </a:p>
        </p:txBody>
      </p:sp>
      <p:pic>
        <p:nvPicPr>
          <p:cNvPr id="9220" name="Picture 4" descr="https://scontent-ort2-1.xx.fbcdn.net/v/t34.0-12/23634580_10100829433936389_945077586_n.jpg?oh=a4507e123c66911fca0231902b106673&amp;oe=5AA9F1C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1997" y="984227"/>
            <a:ext cx="3282003" cy="437600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scontent-ort2-1.xx.fbcdn.net/v/t34.0-12/23667106_10100829433257749_235194490_n.jpg?oh=47d8bc7ae5c7898acd42cf2805e4b5f3&amp;oe=5AAB07D7"/>
          <p:cNvPicPr>
            <a:picLocks noChangeAspect="1" noChangeArrowheads="1"/>
          </p:cNvPicPr>
          <p:nvPr/>
        </p:nvPicPr>
        <p:blipFill rotWithShape="1">
          <a:blip r:embed="rId3">
            <a:extLst>
              <a:ext uri="{28A0092B-C50C-407E-A947-70E740481C1C}">
                <a14:useLocalDpi xmlns:a14="http://schemas.microsoft.com/office/drawing/2010/main" val="0"/>
              </a:ext>
            </a:extLst>
          </a:blip>
          <a:srcRect t="22449" b="12925"/>
          <a:stretch/>
        </p:blipFill>
        <p:spPr bwMode="auto">
          <a:xfrm>
            <a:off x="0" y="1336432"/>
            <a:ext cx="3877408" cy="3341076"/>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s://scontent-ort2-1.xx.fbcdn.net/v/t34.0-12/23634974_10100829433227809_1876321343_n.jpg?oh=5496ba8912a732627a66a631e0494316&amp;oe=5AAAFC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0329" y="2422888"/>
            <a:ext cx="3022999" cy="4030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139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scontent-ort2-1.xx.fbcdn.net/v/t34.0-12/23635453_10100829433217829_323785061_n.jpg?oh=62799fe92e028cf68e69d81890690ba7&amp;oe=5AAAEF6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2740" y="336884"/>
            <a:ext cx="4261260" cy="568168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scontent-ort2-1.xx.fbcdn.net/v/t34.0-12/23634685_10100829433222819_1615949630_n.jpg?oh=21a459a18d5ee36d3f65fb335ff5f85b&amp;oe=5AAA00A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6884"/>
            <a:ext cx="4261260" cy="568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417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Shape 188"/>
          <p:cNvSpPr txBox="1"/>
          <p:nvPr/>
        </p:nvSpPr>
        <p:spPr>
          <a:xfrm>
            <a:off x="171486" y="459068"/>
            <a:ext cx="8328990"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5000" dirty="0">
                <a:solidFill>
                  <a:schemeClr val="dk1"/>
                </a:solidFill>
                <a:latin typeface="Impact"/>
                <a:ea typeface="Impact"/>
                <a:cs typeface="Impact"/>
                <a:sym typeface="Impact"/>
              </a:rPr>
              <a:t>Grants and Funding:   </a:t>
            </a:r>
          </a:p>
        </p:txBody>
      </p:sp>
      <p:pic>
        <p:nvPicPr>
          <p:cNvPr id="3074" name="Picture 2" descr="Image result for gr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104" y="2139462"/>
            <a:ext cx="5767754" cy="3845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302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Shape 188"/>
          <p:cNvSpPr txBox="1"/>
          <p:nvPr/>
        </p:nvSpPr>
        <p:spPr>
          <a:xfrm>
            <a:off x="189071" y="265637"/>
            <a:ext cx="8328990"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5000" dirty="0">
                <a:solidFill>
                  <a:schemeClr val="dk1"/>
                </a:solidFill>
                <a:latin typeface="Impact"/>
                <a:ea typeface="Impact"/>
                <a:cs typeface="Impact"/>
                <a:sym typeface="Impact"/>
              </a:rPr>
              <a:t>Milk and Cookies Book Club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294" y="1406270"/>
            <a:ext cx="3607997" cy="5143973"/>
          </a:xfrm>
          <a:prstGeom prst="rect">
            <a:avLst/>
          </a:prstGeom>
        </p:spPr>
      </p:pic>
      <p:pic>
        <p:nvPicPr>
          <p:cNvPr id="10244" name="Picture 4" descr="https://scontent-ort2-1.xx.fbcdn.net/v/t34.0-12/29020229_1844936762183675_1510224746_n.jpg?oh=000338db9d0a4c4efecff223946d521f&amp;oe=5AAAD9F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122" y="1406270"/>
            <a:ext cx="3857979" cy="5143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418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Shape 188"/>
          <p:cNvSpPr txBox="1"/>
          <p:nvPr/>
        </p:nvSpPr>
        <p:spPr>
          <a:xfrm>
            <a:off x="189071" y="265637"/>
            <a:ext cx="8328990"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5000" dirty="0">
                <a:solidFill>
                  <a:schemeClr val="dk1"/>
                </a:solidFill>
                <a:latin typeface="Impact"/>
                <a:ea typeface="Impact"/>
                <a:cs typeface="Impact"/>
                <a:sym typeface="Impact"/>
              </a:rPr>
              <a:t>Lego Expo</a:t>
            </a:r>
          </a:p>
        </p:txBody>
      </p:sp>
      <p:pic>
        <p:nvPicPr>
          <p:cNvPr id="15362" name="Picture 2" descr="No automatic alt text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42" y="1234770"/>
            <a:ext cx="7262447" cy="5446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174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Shape 188"/>
          <p:cNvSpPr txBox="1"/>
          <p:nvPr/>
        </p:nvSpPr>
        <p:spPr>
          <a:xfrm>
            <a:off x="189071" y="265637"/>
            <a:ext cx="8328990"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5000" dirty="0" err="1">
                <a:solidFill>
                  <a:schemeClr val="dk1"/>
                </a:solidFill>
                <a:latin typeface="Impact"/>
                <a:ea typeface="Impact"/>
                <a:cs typeface="Impact"/>
                <a:sym typeface="Impact"/>
              </a:rPr>
              <a:t>Readathon</a:t>
            </a:r>
            <a:r>
              <a:rPr lang="en-US" sz="5000" dirty="0">
                <a:solidFill>
                  <a:schemeClr val="dk1"/>
                </a:solidFill>
                <a:latin typeface="Impact"/>
                <a:ea typeface="Impact"/>
                <a:cs typeface="Impact"/>
                <a:sym typeface="Impact"/>
              </a:rPr>
              <a:t> </a:t>
            </a:r>
          </a:p>
        </p:txBody>
      </p:sp>
      <p:pic>
        <p:nvPicPr>
          <p:cNvPr id="14338" name="Picture 2" descr="Image may contain: people sit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 y="1462316"/>
            <a:ext cx="3457734" cy="4649055"/>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Image may contain: 1 person, stan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1463" y="0"/>
            <a:ext cx="3242537" cy="4323383"/>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Image may contain: 1 person, sitting"/>
          <p:cNvPicPr>
            <a:picLocks noChangeAspect="1" noChangeArrowheads="1"/>
          </p:cNvPicPr>
          <p:nvPr/>
        </p:nvPicPr>
        <p:blipFill rotWithShape="1">
          <a:blip r:embed="rId5">
            <a:extLst>
              <a:ext uri="{28A0092B-C50C-407E-A947-70E740481C1C}">
                <a14:useLocalDpi xmlns:a14="http://schemas.microsoft.com/office/drawing/2010/main" val="0"/>
              </a:ext>
            </a:extLst>
          </a:blip>
          <a:srcRect t="22657"/>
          <a:stretch/>
        </p:blipFill>
        <p:spPr bwMode="auto">
          <a:xfrm>
            <a:off x="3720971" y="3485095"/>
            <a:ext cx="4360984" cy="337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844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Shape 188"/>
          <p:cNvSpPr txBox="1"/>
          <p:nvPr/>
        </p:nvSpPr>
        <p:spPr>
          <a:xfrm>
            <a:off x="189071" y="265637"/>
            <a:ext cx="8328990"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5000" dirty="0">
                <a:solidFill>
                  <a:schemeClr val="dk1"/>
                </a:solidFill>
                <a:latin typeface="Impact"/>
                <a:ea typeface="Impact"/>
                <a:cs typeface="Impact"/>
                <a:sym typeface="Impact"/>
              </a:rPr>
              <a:t>Life-Size Candyland  </a:t>
            </a:r>
          </a:p>
        </p:txBody>
      </p:sp>
      <p:pic>
        <p:nvPicPr>
          <p:cNvPr id="13314" name="Picture 2" descr="Image may contain: 1 person, shoes"/>
          <p:cNvPicPr>
            <a:picLocks noChangeAspect="1" noChangeArrowheads="1"/>
          </p:cNvPicPr>
          <p:nvPr/>
        </p:nvPicPr>
        <p:blipFill rotWithShape="1">
          <a:blip r:embed="rId3">
            <a:extLst>
              <a:ext uri="{28A0092B-C50C-407E-A947-70E740481C1C}">
                <a14:useLocalDpi xmlns:a14="http://schemas.microsoft.com/office/drawing/2010/main" val="0"/>
              </a:ext>
            </a:extLst>
          </a:blip>
          <a:srcRect r="20457"/>
          <a:stretch/>
        </p:blipFill>
        <p:spPr bwMode="auto">
          <a:xfrm>
            <a:off x="0" y="1723293"/>
            <a:ext cx="4494587" cy="423789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No automatic alt text avail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0939" y="1688123"/>
            <a:ext cx="4273061" cy="4273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398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Shape 188"/>
          <p:cNvSpPr txBox="1"/>
          <p:nvPr/>
        </p:nvSpPr>
        <p:spPr>
          <a:xfrm>
            <a:off x="189071" y="265637"/>
            <a:ext cx="8328990"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5000" dirty="0">
                <a:solidFill>
                  <a:schemeClr val="dk1"/>
                </a:solidFill>
                <a:latin typeface="Impact"/>
                <a:ea typeface="Impact"/>
                <a:cs typeface="Impact"/>
                <a:sym typeface="Impact"/>
              </a:rPr>
              <a:t>Rock Painting  </a:t>
            </a:r>
          </a:p>
        </p:txBody>
      </p:sp>
      <p:pic>
        <p:nvPicPr>
          <p:cNvPr id="18434" name="Picture 2" descr="Image may contain: 4 people, people sitting, table and outd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8338"/>
            <a:ext cx="5956825" cy="4467619"/>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Image may contain: fo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4212" y="3499199"/>
            <a:ext cx="3729788" cy="2797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47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Shape 188"/>
          <p:cNvSpPr txBox="1"/>
          <p:nvPr/>
        </p:nvSpPr>
        <p:spPr>
          <a:xfrm>
            <a:off x="189071" y="265637"/>
            <a:ext cx="8328990"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5000" dirty="0">
                <a:solidFill>
                  <a:schemeClr val="dk1"/>
                </a:solidFill>
                <a:latin typeface="Impact"/>
                <a:ea typeface="Impact"/>
                <a:cs typeface="Impact"/>
                <a:sym typeface="Impact"/>
              </a:rPr>
              <a:t>Bookmarks </a:t>
            </a:r>
          </a:p>
        </p:txBody>
      </p:sp>
      <p:pic>
        <p:nvPicPr>
          <p:cNvPr id="17410" name="Picture 2" descr="No automatic alt text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582" y="1314329"/>
            <a:ext cx="6529968" cy="5543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649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Shape 98"/>
          <p:cNvSpPr txBox="1"/>
          <p:nvPr/>
        </p:nvSpPr>
        <p:spPr>
          <a:xfrm>
            <a:off x="103330" y="437469"/>
            <a:ext cx="8328990"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5000" dirty="0">
                <a:solidFill>
                  <a:schemeClr val="dk1"/>
                </a:solidFill>
                <a:latin typeface="Impact"/>
                <a:ea typeface="Impact"/>
                <a:cs typeface="Impact"/>
                <a:sym typeface="Impact"/>
              </a:rPr>
              <a:t>Agenda for today </a:t>
            </a:r>
            <a:r>
              <a:rPr lang="en-US" sz="5000" dirty="0">
                <a:solidFill>
                  <a:schemeClr val="dk1"/>
                </a:solidFill>
                <a:latin typeface="Impact"/>
                <a:ea typeface="Impact"/>
                <a:cs typeface="Impact"/>
                <a:sym typeface="Wingdings" panose="05000000000000000000" pitchFamily="2" charset="2"/>
              </a:rPr>
              <a:t> </a:t>
            </a:r>
            <a:r>
              <a:rPr lang="en-US" sz="5000" dirty="0">
                <a:solidFill>
                  <a:schemeClr val="dk1"/>
                </a:solidFill>
                <a:latin typeface="Impact"/>
                <a:ea typeface="Impact"/>
                <a:cs typeface="Impact"/>
                <a:sym typeface="Impact"/>
              </a:rPr>
              <a:t>  </a:t>
            </a:r>
          </a:p>
        </p:txBody>
      </p:sp>
      <p:sp>
        <p:nvSpPr>
          <p:cNvPr id="2" name="TextBox 1"/>
          <p:cNvSpPr txBox="1"/>
          <p:nvPr/>
        </p:nvSpPr>
        <p:spPr>
          <a:xfrm>
            <a:off x="220305" y="1441938"/>
            <a:ext cx="8212015" cy="2862322"/>
          </a:xfrm>
          <a:prstGeom prst="rect">
            <a:avLst/>
          </a:prstGeom>
          <a:noFill/>
        </p:spPr>
        <p:txBody>
          <a:bodyPr wrap="square" rtlCol="0">
            <a:spAutoFit/>
          </a:bodyPr>
          <a:lstStyle/>
          <a:p>
            <a:r>
              <a:rPr lang="en-US" sz="3600" dirty="0"/>
              <a:t>- STEAM Family Programming </a:t>
            </a:r>
          </a:p>
          <a:p>
            <a:r>
              <a:rPr lang="en-US" sz="3600" dirty="0"/>
              <a:t>- Teen Specific Programs</a:t>
            </a:r>
          </a:p>
          <a:p>
            <a:r>
              <a:rPr lang="en-US" sz="3600" dirty="0"/>
              <a:t>- Community Grants</a:t>
            </a:r>
          </a:p>
          <a:p>
            <a:r>
              <a:rPr lang="en-US" sz="3600" dirty="0"/>
              <a:t>-  </a:t>
            </a:r>
            <a:r>
              <a:rPr lang="en-US" sz="3600" i="1" dirty="0"/>
              <a:t>And if we have time</a:t>
            </a:r>
            <a:r>
              <a:rPr lang="en-US" sz="3600" dirty="0"/>
              <a:t>…a few more fun ideas!</a:t>
            </a:r>
          </a:p>
        </p:txBody>
      </p:sp>
      <p:pic>
        <p:nvPicPr>
          <p:cNvPr id="2052" name="Picture 4" descr="No automatic alt text available."/>
          <p:cNvPicPr>
            <a:picLocks noChangeAspect="1" noChangeArrowheads="1"/>
          </p:cNvPicPr>
          <p:nvPr/>
        </p:nvPicPr>
        <p:blipFill rotWithShape="1">
          <a:blip r:embed="rId3">
            <a:extLst>
              <a:ext uri="{28A0092B-C50C-407E-A947-70E740481C1C}">
                <a14:useLocalDpi xmlns:a14="http://schemas.microsoft.com/office/drawing/2010/main" val="0"/>
              </a:ext>
            </a:extLst>
          </a:blip>
          <a:srcRect l="33596" t="5757" r="30348" b="7110"/>
          <a:stretch/>
        </p:blipFill>
        <p:spPr bwMode="auto">
          <a:xfrm rot="16200000">
            <a:off x="3190119" y="1902479"/>
            <a:ext cx="2272386" cy="73221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6" name="Shape 196"/>
          <p:cNvSpPr txBox="1"/>
          <p:nvPr/>
        </p:nvSpPr>
        <p:spPr>
          <a:xfrm>
            <a:off x="307963" y="1748812"/>
            <a:ext cx="8328990"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600" dirty="0">
                <a:solidFill>
                  <a:schemeClr val="dk1"/>
                </a:solidFill>
                <a:latin typeface="Impact"/>
                <a:ea typeface="Impact"/>
                <a:cs typeface="Impact"/>
                <a:sym typeface="Impact"/>
              </a:rPr>
              <a:t>Let’s keep good ideas circulating! </a:t>
            </a:r>
          </a:p>
        </p:txBody>
      </p:sp>
      <p:pic>
        <p:nvPicPr>
          <p:cNvPr id="197" name="Shape 197"/>
          <p:cNvPicPr preferRelativeResize="0"/>
          <p:nvPr/>
        </p:nvPicPr>
        <p:blipFill rotWithShape="1">
          <a:blip r:embed="rId3">
            <a:alphaModFix/>
          </a:blip>
          <a:srcRect/>
          <a:stretch/>
        </p:blipFill>
        <p:spPr>
          <a:xfrm>
            <a:off x="412270" y="2689883"/>
            <a:ext cx="1913335" cy="2069236"/>
          </a:xfrm>
          <a:prstGeom prst="rect">
            <a:avLst/>
          </a:prstGeom>
          <a:noFill/>
          <a:ln>
            <a:noFill/>
          </a:ln>
        </p:spPr>
      </p:pic>
      <p:sp>
        <p:nvSpPr>
          <p:cNvPr id="198" name="Shape 198"/>
          <p:cNvSpPr txBox="1"/>
          <p:nvPr/>
        </p:nvSpPr>
        <p:spPr>
          <a:xfrm>
            <a:off x="2534906" y="2847338"/>
            <a:ext cx="5917978" cy="258532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600" dirty="0">
                <a:solidFill>
                  <a:schemeClr val="dk1"/>
                </a:solidFill>
                <a:latin typeface="Calibri"/>
                <a:ea typeface="Calibri"/>
                <a:cs typeface="Calibri"/>
                <a:sym typeface="Calibri"/>
              </a:rPr>
              <a:t>Emily Zorea</a:t>
            </a:r>
          </a:p>
          <a:p>
            <a:pPr marL="0" marR="0" lvl="0" indent="0" algn="l" rtl="0">
              <a:spcBef>
                <a:spcPts val="0"/>
              </a:spcBef>
              <a:buSzPct val="25000"/>
              <a:buNone/>
            </a:pPr>
            <a:r>
              <a:rPr lang="en-US" sz="3600" u="sng" dirty="0">
                <a:solidFill>
                  <a:schemeClr val="hlink"/>
                </a:solidFill>
                <a:latin typeface="Calibri"/>
                <a:ea typeface="Calibri"/>
                <a:cs typeface="Calibri"/>
                <a:sym typeface="Calibri"/>
                <a:hlinkClick r:id="rId4"/>
              </a:rPr>
              <a:t>ezorea@swls.org</a:t>
            </a:r>
          </a:p>
          <a:p>
            <a:pPr marL="0" marR="0" lvl="0" indent="0" algn="l" rtl="0">
              <a:spcBef>
                <a:spcPts val="0"/>
              </a:spcBef>
              <a:buSzPct val="25000"/>
              <a:buNone/>
            </a:pPr>
            <a:r>
              <a:rPr lang="en-US" sz="3600" u="sng" dirty="0">
                <a:solidFill>
                  <a:schemeClr val="hlink"/>
                </a:solidFill>
                <a:latin typeface="Calibri"/>
                <a:ea typeface="Calibri"/>
                <a:cs typeface="Calibri"/>
                <a:sym typeface="Calibri"/>
                <a:hlinkClick r:id="rId5"/>
              </a:rPr>
              <a:t>SowingSeedsLibrarian.com</a:t>
            </a:r>
          </a:p>
          <a:p>
            <a:pPr marL="0" marR="0" lvl="0" indent="0" algn="l" rtl="0">
              <a:spcBef>
                <a:spcPts val="0"/>
              </a:spcBef>
              <a:buNone/>
            </a:pPr>
            <a:endParaRPr sz="1800" dirty="0">
              <a:solidFill>
                <a:schemeClr val="dk1"/>
              </a:solidFill>
              <a:latin typeface="Calibri"/>
              <a:ea typeface="Calibri"/>
              <a:cs typeface="Calibri"/>
              <a:sym typeface="Calibri"/>
            </a:endParaRPr>
          </a:p>
          <a:p>
            <a:pPr marL="0" marR="0" lvl="0" indent="0" algn="l" rtl="0">
              <a:spcBef>
                <a:spcPts val="0"/>
              </a:spcBef>
              <a:buNone/>
            </a:pPr>
            <a:endParaRPr sz="1800" dirty="0">
              <a:solidFill>
                <a:schemeClr val="dk1"/>
              </a:solidFill>
              <a:latin typeface="Calibri"/>
              <a:ea typeface="Calibri"/>
              <a:cs typeface="Calibri"/>
              <a:sym typeface="Calibri"/>
            </a:endParaRPr>
          </a:p>
          <a:p>
            <a:pPr marL="0" marR="0" lvl="0" indent="0" algn="l" rtl="0">
              <a:spcBef>
                <a:spcPts val="0"/>
              </a:spcBef>
              <a:buNone/>
            </a:pPr>
            <a:endParaRPr sz="1800" dirty="0">
              <a:solidFill>
                <a:schemeClr val="dk1"/>
              </a:solidFill>
              <a:latin typeface="Calibri"/>
              <a:ea typeface="Calibri"/>
              <a:cs typeface="Calibri"/>
              <a:sym typeface="Calibri"/>
            </a:endParaRPr>
          </a:p>
        </p:txBody>
      </p:sp>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598" t="19701" r="11195" b="46269"/>
          <a:stretch/>
        </p:blipFill>
        <p:spPr>
          <a:xfrm>
            <a:off x="424512" y="191070"/>
            <a:ext cx="8175009" cy="126300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Shape 98"/>
          <p:cNvSpPr txBox="1"/>
          <p:nvPr/>
        </p:nvSpPr>
        <p:spPr>
          <a:xfrm>
            <a:off x="208837" y="208869"/>
            <a:ext cx="8328990"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5000" dirty="0">
                <a:solidFill>
                  <a:schemeClr val="dk1"/>
                </a:solidFill>
                <a:latin typeface="Impact"/>
                <a:ea typeface="Impact"/>
                <a:cs typeface="Impact"/>
                <a:sym typeface="Impact"/>
              </a:rPr>
              <a:t>Start with “Why?”  </a:t>
            </a:r>
          </a:p>
        </p:txBody>
      </p:sp>
      <p:pic>
        <p:nvPicPr>
          <p:cNvPr id="99" name="Shape 99" descr="catapults-1"/>
          <p:cNvPicPr preferRelativeResize="0"/>
          <p:nvPr/>
        </p:nvPicPr>
        <p:blipFill rotWithShape="1">
          <a:blip r:embed="rId3">
            <a:alphaModFix/>
          </a:blip>
          <a:srcRect/>
          <a:stretch/>
        </p:blipFill>
        <p:spPr>
          <a:xfrm>
            <a:off x="815615" y="1292221"/>
            <a:ext cx="7370519" cy="5407517"/>
          </a:xfrm>
          <a:prstGeom prst="rect">
            <a:avLst/>
          </a:prstGeom>
          <a:noFill/>
          <a:ln>
            <a:noFill/>
          </a:ln>
        </p:spPr>
      </p:pic>
    </p:spTree>
    <p:extLst>
      <p:ext uri="{BB962C8B-B14F-4D97-AF65-F5344CB8AC3E}">
        <p14:creationId xmlns:p14="http://schemas.microsoft.com/office/powerpoint/2010/main" val="3613836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Shape 105"/>
          <p:cNvPicPr preferRelativeResize="0"/>
          <p:nvPr/>
        </p:nvPicPr>
        <p:blipFill rotWithShape="1">
          <a:blip r:embed="rId3">
            <a:alphaModFix/>
          </a:blip>
          <a:srcRect l="6855" t="9164" r="2112" b="14776"/>
          <a:stretch/>
        </p:blipFill>
        <p:spPr>
          <a:xfrm>
            <a:off x="443060" y="2036189"/>
            <a:ext cx="8323868" cy="3912124"/>
          </a:xfrm>
          <a:prstGeom prst="rect">
            <a:avLst/>
          </a:prstGeom>
          <a:noFill/>
          <a:ln>
            <a:noFill/>
          </a:ln>
        </p:spPr>
      </p:pic>
      <p:pic>
        <p:nvPicPr>
          <p:cNvPr id="106" name="Shape 106"/>
          <p:cNvPicPr preferRelativeResize="0"/>
          <p:nvPr/>
        </p:nvPicPr>
        <p:blipFill rotWithShape="1">
          <a:blip r:embed="rId4">
            <a:alphaModFix/>
          </a:blip>
          <a:srcRect l="5773" t="10275" r="2060" b="57467"/>
          <a:stretch/>
        </p:blipFill>
        <p:spPr>
          <a:xfrm>
            <a:off x="339364" y="292231"/>
            <a:ext cx="8427563" cy="165911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Shape 113"/>
          <p:cNvSpPr txBox="1"/>
          <p:nvPr/>
        </p:nvSpPr>
        <p:spPr>
          <a:xfrm>
            <a:off x="151505" y="133359"/>
            <a:ext cx="8328990"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5000" dirty="0">
                <a:solidFill>
                  <a:schemeClr val="dk1"/>
                </a:solidFill>
                <a:latin typeface="Impact"/>
                <a:ea typeface="Impact"/>
                <a:cs typeface="Impact"/>
                <a:sym typeface="Impact"/>
              </a:rPr>
              <a:t>Bridge Engineering with Newspaper  </a:t>
            </a:r>
          </a:p>
        </p:txBody>
      </p:sp>
      <p:pic>
        <p:nvPicPr>
          <p:cNvPr id="114" name="Shape 114" descr="https://i0.wp.com/sowingseedslibrarian.com/wp-content/uploads/2017/01/tower-8.jpg?resize=300%2C270&amp;ssl=1"/>
          <p:cNvPicPr preferRelativeResize="0"/>
          <p:nvPr/>
        </p:nvPicPr>
        <p:blipFill rotWithShape="1">
          <a:blip r:embed="rId3">
            <a:alphaModFix/>
          </a:blip>
          <a:srcRect/>
          <a:stretch/>
        </p:blipFill>
        <p:spPr>
          <a:xfrm>
            <a:off x="345500" y="2565349"/>
            <a:ext cx="3970500" cy="3573300"/>
          </a:xfrm>
          <a:prstGeom prst="rect">
            <a:avLst/>
          </a:prstGeom>
          <a:noFill/>
          <a:ln>
            <a:noFill/>
          </a:ln>
        </p:spPr>
      </p:pic>
      <p:pic>
        <p:nvPicPr>
          <p:cNvPr id="19458" name="Picture 2" descr="Image may contain: 7 people, people sit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6965" y="1224206"/>
            <a:ext cx="4507035" cy="56337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Shape 113"/>
          <p:cNvSpPr txBox="1"/>
          <p:nvPr/>
        </p:nvSpPr>
        <p:spPr>
          <a:xfrm>
            <a:off x="151505" y="133359"/>
            <a:ext cx="8328990"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5000" dirty="0">
                <a:solidFill>
                  <a:schemeClr val="dk1"/>
                </a:solidFill>
                <a:latin typeface="Impact"/>
                <a:ea typeface="Impact"/>
                <a:cs typeface="Impact"/>
                <a:sym typeface="Impact"/>
              </a:rPr>
              <a:t>Marble Drops  </a:t>
            </a:r>
          </a:p>
        </p:txBody>
      </p:sp>
      <p:pic>
        <p:nvPicPr>
          <p:cNvPr id="20482" name="Picture 2" descr="https://i1.wp.com/sowingseedslibrarian.com/wp-content/uploads/2017/09/IMG_20170926_152153_289.jpg?resize=215%2C215&amp;ss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9364" y="1100470"/>
            <a:ext cx="5739899" cy="5739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884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Shape 113"/>
          <p:cNvSpPr txBox="1"/>
          <p:nvPr/>
        </p:nvSpPr>
        <p:spPr>
          <a:xfrm>
            <a:off x="151505" y="133359"/>
            <a:ext cx="8328990"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5000" dirty="0">
                <a:solidFill>
                  <a:schemeClr val="dk1"/>
                </a:solidFill>
                <a:latin typeface="Impact"/>
                <a:ea typeface="Impact"/>
                <a:cs typeface="Impact"/>
                <a:sym typeface="Impact"/>
              </a:rPr>
              <a:t>Geodesic Domes </a:t>
            </a:r>
          </a:p>
        </p:txBody>
      </p:sp>
      <p:pic>
        <p:nvPicPr>
          <p:cNvPr id="22532" name="Picture 4" descr="https://sowingseedslibrarian.com/wp-content/uploads/2018/01/Domes-3.jpg"/>
          <p:cNvPicPr>
            <a:picLocks noChangeAspect="1" noChangeArrowheads="1"/>
          </p:cNvPicPr>
          <p:nvPr/>
        </p:nvPicPr>
        <p:blipFill rotWithShape="1">
          <a:blip r:embed="rId3">
            <a:extLst>
              <a:ext uri="{28A0092B-C50C-407E-A947-70E740481C1C}">
                <a14:useLocalDpi xmlns:a14="http://schemas.microsoft.com/office/drawing/2010/main" val="0"/>
              </a:ext>
            </a:extLst>
          </a:blip>
          <a:srcRect t="13331"/>
          <a:stretch/>
        </p:blipFill>
        <p:spPr bwMode="auto">
          <a:xfrm>
            <a:off x="1842107" y="1227220"/>
            <a:ext cx="5196125" cy="5630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310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Shape 113"/>
          <p:cNvSpPr txBox="1"/>
          <p:nvPr/>
        </p:nvSpPr>
        <p:spPr>
          <a:xfrm>
            <a:off x="151505" y="133359"/>
            <a:ext cx="8328990"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5000" dirty="0">
                <a:solidFill>
                  <a:schemeClr val="dk1"/>
                </a:solidFill>
                <a:latin typeface="Impact"/>
                <a:ea typeface="Impact"/>
                <a:cs typeface="Impact"/>
                <a:sym typeface="Impact"/>
              </a:rPr>
              <a:t>Valentine’s Day STEM  </a:t>
            </a:r>
          </a:p>
        </p:txBody>
      </p:sp>
      <p:pic>
        <p:nvPicPr>
          <p:cNvPr id="21506" name="Picture 2" descr="https://i0.wp.com/sowingseedslibrarian.com/wp-content/uploads/2018/02/wall.jpg?resize=300%2C300&amp;ss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434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s://i0.wp.com/sowingseedslibrarian.com/wp-content/uploads/2018/02/Candy-hearts-bridge.jpg?resize=300%2C300&amp;ss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922243"/>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https://i0.wp.com/sowingseedslibrarian.com/wp-content/uploads/2018/02/chute2.jpg?resize=225%2C300&amp;ssl=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6447" y="1739543"/>
            <a:ext cx="2802868" cy="3737157"/>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https://i0.wp.com/sowingseedslibrarian.com/wp-content/uploads/2018/02/boats.jpg?resize=300%2C300&amp;ssl=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7" y="404795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https://i0.wp.com/sowingseedslibrarian.com/wp-content/uploads/2018/02/catapults.jpg?resize=300%2C300&amp;ssl=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6500" y="40005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965989"/>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TotalTime>
  <Words>2125</Words>
  <Application>Microsoft Office PowerPoint</Application>
  <PresentationFormat>On-screen Show (4:3)</PresentationFormat>
  <Paragraphs>171</Paragraphs>
  <Slides>30</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Calibri</vt:lpstr>
      <vt:lpstr>Wingdings</vt:lpstr>
      <vt:lpstr>Arial Narrow</vt:lpstr>
      <vt:lpstr>Arial Black</vt:lpstr>
      <vt:lpstr>Impact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Zorea</dc:creator>
  <cp:lastModifiedBy>Anne Hamland</cp:lastModifiedBy>
  <cp:revision>41</cp:revision>
  <cp:lastPrinted>2017-10-04T17:33:14Z</cp:lastPrinted>
  <dcterms:modified xsi:type="dcterms:W3CDTF">2018-03-26T17:42:13Z</dcterms:modified>
</cp:coreProperties>
</file>