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56" r:id="rId2"/>
    <p:sldId id="257" r:id="rId3"/>
    <p:sldId id="275" r:id="rId4"/>
    <p:sldId id="308" r:id="rId5"/>
    <p:sldId id="283" r:id="rId6"/>
    <p:sldId id="310" r:id="rId7"/>
    <p:sldId id="311" r:id="rId8"/>
    <p:sldId id="267" r:id="rId9"/>
    <p:sldId id="268" r:id="rId10"/>
    <p:sldId id="295" r:id="rId11"/>
    <p:sldId id="296" r:id="rId12"/>
    <p:sldId id="300" r:id="rId13"/>
    <p:sldId id="297" r:id="rId14"/>
    <p:sldId id="265" r:id="rId15"/>
    <p:sldId id="262" r:id="rId16"/>
    <p:sldId id="263" r:id="rId17"/>
    <p:sldId id="302" r:id="rId18"/>
    <p:sldId id="307" r:id="rId19"/>
    <p:sldId id="298" r:id="rId20"/>
    <p:sldId id="292" r:id="rId21"/>
    <p:sldId id="304" r:id="rId22"/>
    <p:sldId id="306" r:id="rId23"/>
    <p:sldId id="309"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98D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2" d="100"/>
          <a:sy n="82" d="100"/>
        </p:scale>
        <p:origin x="-1664" y="-80"/>
      </p:cViewPr>
      <p:guideLst>
        <p:guide orient="horz" pos="2160"/>
        <p:guide pos="2880"/>
      </p:guideLst>
    </p:cSldViewPr>
  </p:slideViewPr>
  <p:notesTextViewPr>
    <p:cViewPr>
      <p:scale>
        <a:sx n="100" d="100"/>
        <a:sy n="100" d="100"/>
      </p:scale>
      <p:origin x="0" y="0"/>
    </p:cViewPr>
  </p:notesTextViewPr>
  <p:notesViewPr>
    <p:cSldViewPr>
      <p:cViewPr varScale="1">
        <p:scale>
          <a:sx n="69" d="100"/>
          <a:sy n="69" d="100"/>
        </p:scale>
        <p:origin x="-329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6BC0FC9-0F31-47D6-962A-169087461581}" type="datetimeFigureOut">
              <a:rPr lang="en-US" smtClean="0"/>
              <a:pPr/>
              <a:t>3/23/17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A0106F7-8992-4496-85D2-76FB2944923D}" type="slidenum">
              <a:rPr lang="en-US" smtClean="0"/>
              <a:pPr/>
              <a:t>‹#›</a:t>
            </a:fld>
            <a:endParaRPr lang="en-US"/>
          </a:p>
        </p:txBody>
      </p:sp>
    </p:spTree>
    <p:extLst>
      <p:ext uri="{BB962C8B-B14F-4D97-AF65-F5344CB8AC3E}">
        <p14:creationId xmlns:p14="http://schemas.microsoft.com/office/powerpoint/2010/main" val="198897899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EF1DEA4-549F-4C9D-B36C-BCA452B3CCC7}" type="datetimeFigureOut">
              <a:rPr lang="en-US" smtClean="0"/>
              <a:pPr/>
              <a:t>3/23/17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FF9FA8F-5968-4CD1-8DC6-C1D079DBC9EE}" type="slidenum">
              <a:rPr lang="en-US" smtClean="0"/>
              <a:pPr/>
              <a:t>‹#›</a:t>
            </a:fld>
            <a:endParaRPr lang="en-US"/>
          </a:p>
        </p:txBody>
      </p:sp>
    </p:spTree>
    <p:extLst>
      <p:ext uri="{BB962C8B-B14F-4D97-AF65-F5344CB8AC3E}">
        <p14:creationId xmlns:p14="http://schemas.microsoft.com/office/powerpoint/2010/main" val="1332642738"/>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a:t>
            </a:fld>
            <a:endParaRPr lang="en-US"/>
          </a:p>
        </p:txBody>
      </p:sp>
      <p:sp>
        <p:nvSpPr>
          <p:cNvPr id="5" name="Date Placeholder 4"/>
          <p:cNvSpPr>
            <a:spLocks noGrp="1"/>
          </p:cNvSpPr>
          <p:nvPr>
            <p:ph type="dt" idx="11"/>
          </p:nvPr>
        </p:nvSpPr>
        <p:spPr/>
        <p:txBody>
          <a:bodyPr/>
          <a:lstStyle/>
          <a:p>
            <a:fld id="{ED65B249-D820-4677-B39A-CE2E622CD152}"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They wanted to be </a:t>
            </a:r>
            <a:r>
              <a:rPr lang="en-US" dirty="0" err="1" smtClean="0"/>
              <a:t>phsyical</a:t>
            </a:r>
            <a:r>
              <a:rPr lang="en-US" dirty="0" smtClean="0"/>
              <a:t> and outside.</a:t>
            </a:r>
            <a:r>
              <a:rPr lang="en-US" baseline="0" dirty="0" smtClean="0"/>
              <a:t>  Coming up with someone for everyone is really </a:t>
            </a:r>
            <a:r>
              <a:rPr lang="en-US" baseline="0" dirty="0" err="1" smtClean="0"/>
              <a:t>really</a:t>
            </a:r>
            <a:r>
              <a:rPr lang="en-US" baseline="0" dirty="0" smtClean="0"/>
              <a:t> hard. Include a little something for everyone.</a:t>
            </a:r>
          </a:p>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11</a:t>
            </a:fld>
            <a:endParaRPr lang="en-US"/>
          </a:p>
        </p:txBody>
      </p:sp>
      <p:sp>
        <p:nvSpPr>
          <p:cNvPr id="5" name="Date Placeholder 4"/>
          <p:cNvSpPr>
            <a:spLocks noGrp="1"/>
          </p:cNvSpPr>
          <p:nvPr>
            <p:ph type="dt" idx="11"/>
          </p:nvPr>
        </p:nvSpPr>
        <p:spPr/>
        <p:txBody>
          <a:bodyPr/>
          <a:lstStyle/>
          <a:p>
            <a:fld id="{F47AE156-A40D-45D0-B59E-F777AE163B11}"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8305800"/>
            <a:ext cx="5608320" cy="293370"/>
          </a:xfrm>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143C3E29-9949-466D-BD14-A5363B77ABFF}"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0FF9FA8F-5968-4CD1-8DC6-C1D079DBC9EE}"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4A8D0A57-DB2B-4EF4-9D8A-D42C64E6359C}"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0FF9FA8F-5968-4CD1-8DC6-C1D079DBC9EE}"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9415" indent="-349415" algn="just">
              <a:spcBef>
                <a:spcPct val="20000"/>
              </a:spcBef>
              <a:buFont typeface="Wingdings" pitchFamily="2" charset="2"/>
              <a:buChar char="v"/>
            </a:pPr>
            <a:r>
              <a:rPr lang="en-US" b="1" dirty="0" smtClean="0">
                <a:solidFill>
                  <a:schemeClr val="tx1">
                    <a:lumMod val="65000"/>
                    <a:lumOff val="35000"/>
                  </a:schemeClr>
                </a:solidFill>
              </a:rPr>
              <a:t>Why This Mattered To Us (Especially the First Year)…</a:t>
            </a:r>
          </a:p>
          <a:p>
            <a:pPr marL="349415" indent="-349415" algn="just">
              <a:spcBef>
                <a:spcPct val="20000"/>
              </a:spcBef>
              <a:buFont typeface="Wingdings" pitchFamily="2" charset="2"/>
              <a:buChar char="v"/>
            </a:pPr>
            <a:r>
              <a:rPr lang="en-US" b="1" dirty="0" smtClean="0">
                <a:solidFill>
                  <a:schemeClr val="tx1">
                    <a:lumMod val="65000"/>
                    <a:lumOff val="35000"/>
                  </a:schemeClr>
                </a:solidFill>
              </a:rPr>
              <a:t>Other Examples: Little Free Libraries, Art Murals, LEGOS.</a:t>
            </a:r>
          </a:p>
          <a:p>
            <a:pPr marL="349415" indent="-349415" algn="just">
              <a:spcBef>
                <a:spcPct val="20000"/>
              </a:spcBef>
              <a:buFont typeface="Wingdings" pitchFamily="2" charset="2"/>
              <a:buChar char="v"/>
            </a:pPr>
            <a:r>
              <a:rPr lang="en-US" b="1" dirty="0" smtClean="0">
                <a:solidFill>
                  <a:schemeClr val="tx1">
                    <a:lumMod val="65000"/>
                    <a:lumOff val="35000"/>
                  </a:schemeClr>
                </a:solidFill>
              </a:rPr>
              <a:t>Hint: Make it Permanent</a:t>
            </a:r>
          </a:p>
          <a:p>
            <a:r>
              <a:rPr lang="en-US" dirty="0" smtClean="0"/>
              <a:t>Why</a:t>
            </a:r>
            <a:r>
              <a:rPr lang="en-US" baseline="0" dirty="0" smtClean="0"/>
              <a:t> it was cut in 2017….</a:t>
            </a:r>
          </a:p>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14</a:t>
            </a:fld>
            <a:endParaRPr lang="en-US"/>
          </a:p>
        </p:txBody>
      </p:sp>
      <p:sp>
        <p:nvSpPr>
          <p:cNvPr id="5" name="Date Placeholder 4"/>
          <p:cNvSpPr>
            <a:spLocks noGrp="1"/>
          </p:cNvSpPr>
          <p:nvPr>
            <p:ph type="dt" idx="11"/>
          </p:nvPr>
        </p:nvSpPr>
        <p:spPr/>
        <p:txBody>
          <a:bodyPr/>
          <a:lstStyle/>
          <a:p>
            <a:fld id="{D8BEFCAE-3C45-4635-A357-AD25F62E2A58}"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a:t>
            </a:r>
            <a:r>
              <a:rPr lang="en-US" dirty="0" err="1" smtClean="0"/>
              <a:t>Alli’s</a:t>
            </a:r>
            <a:r>
              <a:rPr lang="en-US" dirty="0" smtClean="0"/>
              <a:t> winning poem.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15</a:t>
            </a:fld>
            <a:endParaRPr lang="en-US"/>
          </a:p>
        </p:txBody>
      </p:sp>
      <p:sp>
        <p:nvSpPr>
          <p:cNvPr id="5" name="Date Placeholder 4"/>
          <p:cNvSpPr>
            <a:spLocks noGrp="1"/>
          </p:cNvSpPr>
          <p:nvPr>
            <p:ph type="dt" idx="11"/>
          </p:nvPr>
        </p:nvSpPr>
        <p:spPr/>
        <p:txBody>
          <a:bodyPr/>
          <a:lstStyle/>
          <a:p>
            <a:fld id="{444B07D3-FD62-48A5-BD49-64D5A0A100E6}"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Wingdings" pitchFamily="2" charset="2"/>
              <a:buChar char="v"/>
            </a:pPr>
            <a:r>
              <a:rPr lang="en-US" b="1" dirty="0" smtClean="0">
                <a:solidFill>
                  <a:schemeClr val="tx1">
                    <a:lumMod val="65000"/>
                    <a:lumOff val="35000"/>
                  </a:schemeClr>
                </a:solidFill>
              </a:rPr>
              <a:t>Survey at the end to capture results, suggestions.</a:t>
            </a:r>
          </a:p>
          <a:p>
            <a:pPr algn="just">
              <a:buFont typeface="Wingdings" pitchFamily="2" charset="2"/>
              <a:buChar char="v"/>
            </a:pPr>
            <a:r>
              <a:rPr lang="en-US" b="1" dirty="0" smtClean="0">
                <a:solidFill>
                  <a:schemeClr val="tx1">
                    <a:lumMod val="65000"/>
                    <a:lumOff val="35000"/>
                  </a:schemeClr>
                </a:solidFill>
              </a:rPr>
              <a:t>Transportation</a:t>
            </a:r>
          </a:p>
          <a:p>
            <a:pPr algn="just">
              <a:buFont typeface="Wingdings" pitchFamily="2" charset="2"/>
              <a:buChar char="v"/>
            </a:pPr>
            <a:r>
              <a:rPr lang="en-US" b="1" dirty="0" smtClean="0">
                <a:solidFill>
                  <a:schemeClr val="tx1">
                    <a:lumMod val="65000"/>
                    <a:lumOff val="35000"/>
                  </a:schemeClr>
                </a:solidFill>
              </a:rPr>
              <a:t>Length of Day</a:t>
            </a:r>
          </a:p>
          <a:p>
            <a:pPr algn="just">
              <a:buFont typeface="Wingdings" pitchFamily="2" charset="2"/>
              <a:buChar char="v"/>
            </a:pPr>
            <a:r>
              <a:rPr lang="en-US" b="1" dirty="0" smtClean="0">
                <a:solidFill>
                  <a:schemeClr val="tx1">
                    <a:lumMod val="65000"/>
                    <a:lumOff val="35000"/>
                  </a:schemeClr>
                </a:solidFill>
              </a:rPr>
              <a:t>Volunteers</a:t>
            </a:r>
          </a:p>
          <a:p>
            <a:pPr algn="just">
              <a:buFont typeface="Wingdings" pitchFamily="2" charset="2"/>
              <a:buChar char="v"/>
            </a:pPr>
            <a:r>
              <a:rPr lang="en-US" b="1" dirty="0" smtClean="0">
                <a:solidFill>
                  <a:schemeClr val="tx1">
                    <a:lumMod val="65000"/>
                    <a:lumOff val="35000"/>
                  </a:schemeClr>
                </a:solidFill>
              </a:rPr>
              <a:t>“The Power of Asking”</a:t>
            </a:r>
          </a:p>
          <a:p>
            <a:pPr algn="just">
              <a:buFont typeface="Wingdings" pitchFamily="2" charset="2"/>
              <a:buChar char="v"/>
            </a:pPr>
            <a:r>
              <a:rPr lang="en-US" b="1" dirty="0" smtClean="0">
                <a:solidFill>
                  <a:schemeClr val="tx1">
                    <a:lumMod val="65000"/>
                    <a:lumOff val="35000"/>
                  </a:schemeClr>
                </a:solidFill>
              </a:rPr>
              <a:t>Speakers who CARE, Speakers who EMPOWER</a:t>
            </a:r>
          </a:p>
          <a:p>
            <a:pPr algn="just">
              <a:buFont typeface="Wingdings" pitchFamily="2" charset="2"/>
              <a:buChar char="v"/>
            </a:pPr>
            <a:r>
              <a:rPr lang="en-US" b="1" dirty="0" smtClean="0">
                <a:solidFill>
                  <a:schemeClr val="tx1">
                    <a:lumMod val="65000"/>
                    <a:lumOff val="35000"/>
                  </a:schemeClr>
                </a:solidFill>
              </a:rPr>
              <a:t>Food</a:t>
            </a:r>
          </a:p>
          <a:p>
            <a:pPr algn="just">
              <a:buFont typeface="Wingdings" pitchFamily="2" charset="2"/>
              <a:buChar char="v"/>
            </a:pPr>
            <a:r>
              <a:rPr lang="en-US" b="1" dirty="0" smtClean="0">
                <a:solidFill>
                  <a:schemeClr val="tx1">
                    <a:lumMod val="65000"/>
                    <a:lumOff val="35000"/>
                  </a:schemeClr>
                </a:solidFill>
              </a:rPr>
              <a:t>Artistic “Styles”</a:t>
            </a:r>
          </a:p>
          <a:p>
            <a:pPr algn="just">
              <a:buFont typeface="Wingdings" pitchFamily="2" charset="2"/>
              <a:buChar char="v"/>
            </a:pPr>
            <a:r>
              <a:rPr lang="en-US" b="1" dirty="0" smtClean="0">
                <a:solidFill>
                  <a:schemeClr val="tx1">
                    <a:lumMod val="65000"/>
                    <a:lumOff val="35000"/>
                  </a:schemeClr>
                </a:solidFill>
              </a:rPr>
              <a:t>Things I Wished I Knew…. (Timing, Disruptions)</a:t>
            </a:r>
          </a:p>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16</a:t>
            </a:fld>
            <a:endParaRPr lang="en-US"/>
          </a:p>
        </p:txBody>
      </p:sp>
      <p:sp>
        <p:nvSpPr>
          <p:cNvPr id="5" name="Date Placeholder 4"/>
          <p:cNvSpPr>
            <a:spLocks noGrp="1"/>
          </p:cNvSpPr>
          <p:nvPr>
            <p:ph type="dt" idx="11"/>
          </p:nvPr>
        </p:nvSpPr>
        <p:spPr/>
        <p:txBody>
          <a:bodyPr/>
          <a:lstStyle/>
          <a:p>
            <a:fld id="{2EA69046-FADD-4DE6-9B73-9184FF74F01A}"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Table Tents at Mall, School</a:t>
            </a:r>
            <a:r>
              <a:rPr lang="en-US" baseline="0" dirty="0" smtClean="0"/>
              <a:t> Cafeteria. </a:t>
            </a:r>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17</a:t>
            </a:fld>
            <a:endParaRPr lang="en-US"/>
          </a:p>
        </p:txBody>
      </p:sp>
      <p:sp>
        <p:nvSpPr>
          <p:cNvPr id="5" name="Date Placeholder 4"/>
          <p:cNvSpPr>
            <a:spLocks noGrp="1"/>
          </p:cNvSpPr>
          <p:nvPr>
            <p:ph type="dt" idx="11"/>
          </p:nvPr>
        </p:nvSpPr>
        <p:spPr/>
        <p:txBody>
          <a:bodyPr/>
          <a:lstStyle/>
          <a:p>
            <a:fld id="{D72D1A80-2B55-4B44-9889-B50FD9A1F1ED}"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FA20BFA9-5B85-441E-A451-2BAC87572940}"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0FF9FA8F-5968-4CD1-8DC6-C1D079DBC9EE}"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19</a:t>
            </a:fld>
            <a:endParaRPr lang="en-US"/>
          </a:p>
        </p:txBody>
      </p:sp>
      <p:sp>
        <p:nvSpPr>
          <p:cNvPr id="5" name="Date Placeholder 4"/>
          <p:cNvSpPr>
            <a:spLocks noGrp="1"/>
          </p:cNvSpPr>
          <p:nvPr>
            <p:ph type="dt" idx="11"/>
          </p:nvPr>
        </p:nvSpPr>
        <p:spPr/>
        <p:txBody>
          <a:bodyPr/>
          <a:lstStyle/>
          <a:p>
            <a:fld id="{54CEAFAE-F2C7-41E9-87F3-B2A7A193EC0C}"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FB75ABDA-B290-4AD6-B1FB-4FDAFE51763F}"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0FF9FA8F-5968-4CD1-8DC6-C1D079DBC9EE}"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into your background.  Introduce</a:t>
            </a:r>
            <a:r>
              <a:rPr lang="en-US" baseline="0" dirty="0" smtClean="0"/>
              <a:t> yourself.  What do you do? Library, Teen Center, Youth </a:t>
            </a:r>
            <a:r>
              <a:rPr lang="en-US" baseline="0" dirty="0" err="1" smtClean="0"/>
              <a:t>Commision</a:t>
            </a:r>
            <a:r>
              <a:rPr lang="en-US" baseline="0" dirty="0" smtClean="0"/>
              <a:t>. Talk about how Youth Empowerment came up. What we ‘re going to talk about today.</a:t>
            </a:r>
          </a:p>
          <a:p>
            <a:endParaRPr lang="en-US" baseline="0" dirty="0" smtClean="0"/>
          </a:p>
          <a:p>
            <a:r>
              <a:rPr lang="en-US" dirty="0" smtClean="0"/>
              <a:t>You need a group to pull from: Focus Groups, Student</a:t>
            </a:r>
            <a:r>
              <a:rPr lang="en-US" baseline="0" dirty="0" smtClean="0"/>
              <a:t> Councils, Youth Commission, Library Advisory Board. What is your goal, mission?  Write a statement. </a:t>
            </a:r>
          </a:p>
          <a:p>
            <a:pPr>
              <a:buFont typeface="Wingdings" pitchFamily="2" charset="2"/>
              <a:buChar char="v"/>
            </a:pPr>
            <a:r>
              <a:rPr lang="en-US" b="1" dirty="0" smtClean="0">
                <a:solidFill>
                  <a:schemeClr val="tx1">
                    <a:lumMod val="65000"/>
                    <a:lumOff val="35000"/>
                  </a:schemeClr>
                </a:solidFill>
              </a:rPr>
              <a:t>Creating a “Base” of Leaders</a:t>
            </a:r>
          </a:p>
          <a:p>
            <a:pPr>
              <a:buFont typeface="Wingdings" pitchFamily="2" charset="2"/>
              <a:buChar char="v"/>
            </a:pPr>
            <a:r>
              <a:rPr lang="en-US" b="1" dirty="0" smtClean="0">
                <a:solidFill>
                  <a:schemeClr val="tx1">
                    <a:lumMod val="65000"/>
                    <a:lumOff val="35000"/>
                  </a:schemeClr>
                </a:solidFill>
              </a:rPr>
              <a:t>Program  Background &amp; Objectives</a:t>
            </a:r>
          </a:p>
          <a:p>
            <a:pPr>
              <a:buFont typeface="Wingdings" pitchFamily="2" charset="2"/>
              <a:buChar char="v"/>
            </a:pPr>
            <a:r>
              <a:rPr lang="en-US" b="1" dirty="0" smtClean="0">
                <a:solidFill>
                  <a:schemeClr val="tx1">
                    <a:lumMod val="65000"/>
                    <a:lumOff val="35000"/>
                  </a:schemeClr>
                </a:solidFill>
              </a:rPr>
              <a:t>Funding Considerations</a:t>
            </a:r>
          </a:p>
          <a:p>
            <a:pPr>
              <a:buFont typeface="Wingdings" pitchFamily="2" charset="2"/>
              <a:buChar char="v"/>
            </a:pPr>
            <a:r>
              <a:rPr lang="en-US" b="1" dirty="0" smtClean="0">
                <a:solidFill>
                  <a:schemeClr val="tx1">
                    <a:lumMod val="65000"/>
                    <a:lumOff val="35000"/>
                  </a:schemeClr>
                </a:solidFill>
              </a:rPr>
              <a:t>Program Requirements</a:t>
            </a:r>
          </a:p>
          <a:p>
            <a:pPr>
              <a:buFont typeface="Wingdings" pitchFamily="2" charset="2"/>
              <a:buChar char="v"/>
            </a:pPr>
            <a:r>
              <a:rPr lang="en-US" b="1" dirty="0" smtClean="0">
                <a:solidFill>
                  <a:schemeClr val="tx1">
                    <a:lumMod val="65000"/>
                    <a:lumOff val="35000"/>
                  </a:schemeClr>
                </a:solidFill>
              </a:rPr>
              <a:t>Positive Outcomes</a:t>
            </a:r>
          </a:p>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2</a:t>
            </a:fld>
            <a:endParaRPr lang="en-US"/>
          </a:p>
        </p:txBody>
      </p:sp>
      <p:sp>
        <p:nvSpPr>
          <p:cNvPr id="5" name="Date Placeholder 4"/>
          <p:cNvSpPr>
            <a:spLocks noGrp="1"/>
          </p:cNvSpPr>
          <p:nvPr>
            <p:ph type="dt" idx="11"/>
          </p:nvPr>
        </p:nvSpPr>
        <p:spPr/>
        <p:txBody>
          <a:bodyPr/>
          <a:lstStyle/>
          <a:p>
            <a:fld id="{8A3DA1E6-B89E-408E-B4C1-6BC08C71D828}"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21</a:t>
            </a:fld>
            <a:endParaRPr lang="en-US"/>
          </a:p>
        </p:txBody>
      </p:sp>
      <p:sp>
        <p:nvSpPr>
          <p:cNvPr id="5" name="Date Placeholder 4"/>
          <p:cNvSpPr>
            <a:spLocks noGrp="1"/>
          </p:cNvSpPr>
          <p:nvPr>
            <p:ph type="dt" idx="11"/>
          </p:nvPr>
        </p:nvSpPr>
        <p:spPr/>
        <p:txBody>
          <a:bodyPr/>
          <a:lstStyle/>
          <a:p>
            <a:fld id="{637E9764-D56A-4BB1-8EBF-2F10EB411D70}"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v"/>
            </a:pPr>
            <a:r>
              <a:rPr lang="en-US" b="1" dirty="0" smtClean="0">
                <a:solidFill>
                  <a:schemeClr val="tx1">
                    <a:lumMod val="65000"/>
                    <a:lumOff val="35000"/>
                  </a:schemeClr>
                </a:solidFill>
              </a:rPr>
              <a:t>Mentorships, Shadowing Opportunities</a:t>
            </a:r>
          </a:p>
          <a:p>
            <a:pPr>
              <a:buFont typeface="Wingdings" pitchFamily="2" charset="2"/>
              <a:buChar char="v"/>
            </a:pPr>
            <a:r>
              <a:rPr lang="en-US" b="1" dirty="0" smtClean="0">
                <a:solidFill>
                  <a:schemeClr val="tx1">
                    <a:lumMod val="65000"/>
                    <a:lumOff val="35000"/>
                  </a:schemeClr>
                </a:solidFill>
              </a:rPr>
              <a:t>Limitless </a:t>
            </a:r>
            <a:r>
              <a:rPr lang="en-US" b="1" dirty="0" smtClean="0">
                <a:solidFill>
                  <a:schemeClr val="tx1">
                    <a:lumMod val="65000"/>
                    <a:lumOff val="35000"/>
                  </a:schemeClr>
                </a:solidFill>
              </a:rPr>
              <a:t>2017</a:t>
            </a:r>
          </a:p>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22</a:t>
            </a:fld>
            <a:endParaRPr lang="en-US"/>
          </a:p>
        </p:txBody>
      </p:sp>
      <p:sp>
        <p:nvSpPr>
          <p:cNvPr id="5" name="Date Placeholder 4"/>
          <p:cNvSpPr>
            <a:spLocks noGrp="1"/>
          </p:cNvSpPr>
          <p:nvPr>
            <p:ph type="dt" idx="11"/>
          </p:nvPr>
        </p:nvSpPr>
        <p:spPr/>
        <p:txBody>
          <a:bodyPr/>
          <a:lstStyle/>
          <a:p>
            <a:fld id="{1DF1A8D7-16A3-4609-9459-403EB8027357}"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v"/>
            </a:pPr>
            <a:r>
              <a:rPr lang="en-US" b="1" dirty="0" smtClean="0">
                <a:solidFill>
                  <a:schemeClr val="tx1">
                    <a:lumMod val="65000"/>
                    <a:lumOff val="35000"/>
                  </a:schemeClr>
                </a:solidFill>
              </a:rPr>
              <a:t>Mentorships, Shadowing Opportunities</a:t>
            </a:r>
          </a:p>
          <a:p>
            <a:pPr>
              <a:buFont typeface="Wingdings" pitchFamily="2" charset="2"/>
              <a:buChar char="v"/>
            </a:pPr>
            <a:r>
              <a:rPr lang="en-US" b="1" dirty="0" smtClean="0">
                <a:solidFill>
                  <a:schemeClr val="tx1">
                    <a:lumMod val="65000"/>
                    <a:lumOff val="35000"/>
                  </a:schemeClr>
                </a:solidFill>
              </a:rPr>
              <a:t>“I Want To Be A Rapper.”  DJ School. </a:t>
            </a:r>
          </a:p>
          <a:p>
            <a:pPr>
              <a:buFont typeface="Wingdings" pitchFamily="2" charset="2"/>
              <a:buChar char="v"/>
            </a:pPr>
            <a:r>
              <a:rPr lang="en-US" b="1" dirty="0" smtClean="0">
                <a:solidFill>
                  <a:schemeClr val="tx1">
                    <a:lumMod val="65000"/>
                    <a:lumOff val="35000"/>
                  </a:schemeClr>
                </a:solidFill>
              </a:rPr>
              <a:t>Limitless 2017</a:t>
            </a:r>
          </a:p>
          <a:p>
            <a:pPr>
              <a:buFont typeface="Wingdings" pitchFamily="2" charset="2"/>
              <a:buChar char="v"/>
            </a:pPr>
            <a:r>
              <a:rPr lang="en-US" b="1" dirty="0" smtClean="0">
                <a:solidFill>
                  <a:schemeClr val="tx1">
                    <a:lumMod val="65000"/>
                    <a:lumOff val="35000"/>
                  </a:schemeClr>
                </a:solidFill>
              </a:rPr>
              <a:t>Resources </a:t>
            </a:r>
          </a:p>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23</a:t>
            </a:fld>
            <a:endParaRPr lang="en-US"/>
          </a:p>
        </p:txBody>
      </p:sp>
      <p:sp>
        <p:nvSpPr>
          <p:cNvPr id="5" name="Date Placeholder 4"/>
          <p:cNvSpPr>
            <a:spLocks noGrp="1"/>
          </p:cNvSpPr>
          <p:nvPr>
            <p:ph type="dt" idx="11"/>
          </p:nvPr>
        </p:nvSpPr>
        <p:spPr/>
        <p:txBody>
          <a:bodyPr/>
          <a:lstStyle/>
          <a:p>
            <a:fld id="{24B98A5B-6459-4FC1-8EBC-DAB9E58774AF}"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Recommendations from the Council:</a:t>
            </a:r>
            <a:r>
              <a:rPr lang="en-US" baseline="0" dirty="0" smtClean="0"/>
              <a:t> Indoor/Outdoor, Good Food, Scholarship Opportunities. Mission—why that’s important.  Stick to your goals—we can’t be everything to everyone.</a:t>
            </a:r>
          </a:p>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3</a:t>
            </a:fld>
            <a:endParaRPr lang="en-US"/>
          </a:p>
        </p:txBody>
      </p:sp>
      <p:sp>
        <p:nvSpPr>
          <p:cNvPr id="5" name="Date Placeholder 4"/>
          <p:cNvSpPr>
            <a:spLocks noGrp="1"/>
          </p:cNvSpPr>
          <p:nvPr>
            <p:ph type="dt" idx="11"/>
          </p:nvPr>
        </p:nvSpPr>
        <p:spPr/>
        <p:txBody>
          <a:bodyPr/>
          <a:lstStyle/>
          <a:p>
            <a:fld id="{81384F31-4B81-4FE7-B226-444A5E3951BF}"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liked the</a:t>
            </a:r>
            <a:r>
              <a:rPr lang="en-US" baseline="0" dirty="0" smtClean="0"/>
              <a:t> name…good ring, energy behind it. A day long teen conference.  We wanted to hit at risk teens too.  Application, Recommendations, &amp; Questions. </a:t>
            </a:r>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4</a:t>
            </a:fld>
            <a:endParaRPr lang="en-US"/>
          </a:p>
        </p:txBody>
      </p:sp>
      <p:sp>
        <p:nvSpPr>
          <p:cNvPr id="5" name="Date Placeholder 4"/>
          <p:cNvSpPr>
            <a:spLocks noGrp="1"/>
          </p:cNvSpPr>
          <p:nvPr>
            <p:ph type="dt" idx="11"/>
          </p:nvPr>
        </p:nvSpPr>
        <p:spPr/>
        <p:txBody>
          <a:bodyPr/>
          <a:lstStyle/>
          <a:p>
            <a:fld id="{13DB8B74-8921-45E5-AAA2-EBA32DB3C0B5}"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worked with Army,</a:t>
            </a:r>
            <a:r>
              <a:rPr lang="en-US" baseline="0" dirty="0" smtClean="0"/>
              <a:t> Private Schools, Homeschool Associations to promote event.</a:t>
            </a:r>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5</a:t>
            </a:fld>
            <a:endParaRPr lang="en-US"/>
          </a:p>
        </p:txBody>
      </p:sp>
      <p:sp>
        <p:nvSpPr>
          <p:cNvPr id="5" name="Date Placeholder 4"/>
          <p:cNvSpPr>
            <a:spLocks noGrp="1"/>
          </p:cNvSpPr>
          <p:nvPr>
            <p:ph type="dt" idx="11"/>
          </p:nvPr>
        </p:nvSpPr>
        <p:spPr/>
        <p:txBody>
          <a:bodyPr/>
          <a:lstStyle/>
          <a:p>
            <a:fld id="{69628BA6-29D4-45DF-8E67-803117DD2AD8}"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762000"/>
            <a:ext cx="4562475" cy="342106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1EF1DEA4-549F-4C9D-B36C-BCA452B3CCC7}" type="datetimeFigureOut">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0FF9FA8F-5968-4CD1-8DC6-C1D079DBC9EE}" type="slidenum">
              <a:rPr lang="en-US" smtClean="0"/>
              <a:pPr/>
              <a:t>6</a:t>
            </a:fld>
            <a:endParaRPr lang="en-US"/>
          </a:p>
        </p:txBody>
      </p:sp>
    </p:spTree>
    <p:extLst>
      <p:ext uri="{BB962C8B-B14F-4D97-AF65-F5344CB8AC3E}">
        <p14:creationId xmlns:p14="http://schemas.microsoft.com/office/powerpoint/2010/main" val="494113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JROTC, Tombstone, Bisbee. </a:t>
            </a:r>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8</a:t>
            </a:fld>
            <a:endParaRPr lang="en-US"/>
          </a:p>
        </p:txBody>
      </p:sp>
      <p:sp>
        <p:nvSpPr>
          <p:cNvPr id="5" name="Date Placeholder 4"/>
          <p:cNvSpPr>
            <a:spLocks noGrp="1"/>
          </p:cNvSpPr>
          <p:nvPr>
            <p:ph type="dt" idx="11"/>
          </p:nvPr>
        </p:nvSpPr>
        <p:spPr/>
        <p:txBody>
          <a:bodyPr/>
          <a:lstStyle/>
          <a:p>
            <a:fld id="{D6DCFDDA-DA00-40C2-B08A-BE1A405E42D7}"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9</a:t>
            </a:fld>
            <a:endParaRPr lang="en-US"/>
          </a:p>
        </p:txBody>
      </p:sp>
      <p:sp>
        <p:nvSpPr>
          <p:cNvPr id="5" name="Date Placeholder 4"/>
          <p:cNvSpPr>
            <a:spLocks noGrp="1"/>
          </p:cNvSpPr>
          <p:nvPr>
            <p:ph type="dt" idx="11"/>
          </p:nvPr>
        </p:nvSpPr>
        <p:spPr/>
        <p:txBody>
          <a:bodyPr/>
          <a:lstStyle/>
          <a:p>
            <a:fld id="{2980E17A-0274-4679-9BBD-33C18C23E073}"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Itinerary:</a:t>
            </a:r>
            <a:r>
              <a:rPr lang="en-US" baseline="0" dirty="0" smtClean="0"/>
              <a:t> Good, Bad, and the Ugly. Who were the Speakers—and why? Who chose the speakers? </a:t>
            </a:r>
            <a:endParaRPr lang="en-US" dirty="0"/>
          </a:p>
        </p:txBody>
      </p:sp>
      <p:sp>
        <p:nvSpPr>
          <p:cNvPr id="4" name="Slide Number Placeholder 3"/>
          <p:cNvSpPr>
            <a:spLocks noGrp="1"/>
          </p:cNvSpPr>
          <p:nvPr>
            <p:ph type="sldNum" sz="quarter" idx="10"/>
          </p:nvPr>
        </p:nvSpPr>
        <p:spPr/>
        <p:txBody>
          <a:bodyPr/>
          <a:lstStyle/>
          <a:p>
            <a:fld id="{0FF9FA8F-5968-4CD1-8DC6-C1D079DBC9EE}" type="slidenum">
              <a:rPr lang="en-US" smtClean="0"/>
              <a:pPr/>
              <a:t>10</a:t>
            </a:fld>
            <a:endParaRPr lang="en-US"/>
          </a:p>
        </p:txBody>
      </p:sp>
      <p:sp>
        <p:nvSpPr>
          <p:cNvPr id="5" name="Date Placeholder 4"/>
          <p:cNvSpPr>
            <a:spLocks noGrp="1"/>
          </p:cNvSpPr>
          <p:nvPr>
            <p:ph type="dt" idx="11"/>
          </p:nvPr>
        </p:nvSpPr>
        <p:spPr/>
        <p:txBody>
          <a:bodyPr/>
          <a:lstStyle/>
          <a:p>
            <a:fld id="{3779FFE6-39AE-49E6-A105-79EABE46B211}" type="datetime1">
              <a:rPr lang="en-US" smtClean="0"/>
              <a:pPr/>
              <a:t>3/23/17</a:t>
            </a:fld>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298DC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2DA44E4-8095-46D9-80F1-277786060667}"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FC33A8-6A5C-42BA-9D94-276C7BBDFCEA}"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645336-25E8-49CC-A02D-75CF8345E845}"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F9696F-5299-4709-8AD9-6A00850FC3BA}"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E77B2F-11B1-4DE8-AB82-4A373C85C62C}" type="slidenum">
              <a:rPr lang="en-US" smtClean="0"/>
              <a:pPr/>
              <a:t>‹#›</a:t>
            </a:fld>
            <a:endParaRPr lang="en-US"/>
          </a:p>
        </p:txBody>
      </p:sp>
      <p:pic>
        <p:nvPicPr>
          <p:cNvPr id="7" name="Picture 6"/>
          <p:cNvPicPr>
            <a:picLocks noChangeAspect="1"/>
          </p:cNvPicPr>
          <p:nvPr userDrawn="1"/>
        </p:nvPicPr>
        <p:blipFill>
          <a:blip r:embed="rId2" cstate="print"/>
          <a:stretch>
            <a:fillRect/>
          </a:stretch>
        </p:blipFill>
        <p:spPr>
          <a:xfrm>
            <a:off x="7696200" y="5956092"/>
            <a:ext cx="1447800" cy="9019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7CB579-EF85-40C4-B05A-166A2829793B}"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BF6522-7FFF-490C-8AE7-D93331839D85}"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278643-AA80-4A1A-B7B5-3D69BB70207B}" type="datetime1">
              <a:rPr lang="en-US" smtClean="0"/>
              <a:pPr/>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88653F-5E85-49C0-95B4-5C00DF2B34A5}" type="datetime1">
              <a:rPr lang="en-US" smtClean="0"/>
              <a:pPr/>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819C6-C4C3-4DE3-A4BE-10C8E55BA793}" type="datetime1">
              <a:rPr lang="en-US" smtClean="0"/>
              <a:pPr/>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C80858-82CC-40C9-A3AB-123CDE91951B}"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C3B13E-D40B-40BD-95B4-E068A5F4B0E7}"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E77B2F-11B1-4DE8-AB82-4A373C85C6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055E8-F732-4E9C-BCC3-A09AE17493A9}" type="datetime1">
              <a:rPr lang="en-US" smtClean="0"/>
              <a:pPr/>
              <a:t>3/23/17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77B2F-11B1-4DE8-AB82-4A373C85C6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ctr" defTabSz="914400" rtl="0" eaLnBrk="1" latinLnBrk="0" hangingPunct="1">
        <a:spcBef>
          <a:spcPct val="0"/>
        </a:spcBef>
        <a:buNone/>
        <a:defRPr sz="4400" b="1" kern="1200">
          <a:solidFill>
            <a:srgbClr val="298DC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mailto:Emily.Scherrer@SierraVistaAZ.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emf"/><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0" y="1752600"/>
            <a:ext cx="4648200" cy="2667000"/>
          </a:xfrm>
          <a:solidFill>
            <a:schemeClr val="accent6">
              <a:lumMod val="20000"/>
              <a:lumOff val="80000"/>
            </a:schemeClr>
          </a:solidFill>
          <a:effectLst/>
        </p:spPr>
        <p:txBody>
          <a:bodyPr>
            <a:normAutofit fontScale="90000"/>
          </a:bodyPr>
          <a:lstStyle/>
          <a:p>
            <a:r>
              <a:rPr lang="en-US" sz="6000" b="1" dirty="0" smtClean="0">
                <a:solidFill>
                  <a:srgbClr val="298DC1"/>
                </a:solidFill>
              </a:rPr>
              <a:t>#</a:t>
            </a:r>
            <a:r>
              <a:rPr lang="en-US" sz="6000" b="1" dirty="0" err="1" smtClean="0">
                <a:solidFill>
                  <a:srgbClr val="298DC1"/>
                </a:solidFill>
              </a:rPr>
              <a:t>PowerUP</a:t>
            </a:r>
            <a:r>
              <a:rPr lang="en-US" sz="6000" b="1" dirty="0" smtClean="0">
                <a:solidFill>
                  <a:srgbClr val="298DC1"/>
                </a:solidFill>
              </a:rPr>
              <a:t>!</a:t>
            </a:r>
            <a:r>
              <a:rPr lang="en-US" sz="4000" b="1" dirty="0" smtClean="0">
                <a:solidFill>
                  <a:srgbClr val="298DC1"/>
                </a:solidFill>
              </a:rPr>
              <a:t/>
            </a:r>
            <a:br>
              <a:rPr lang="en-US" sz="4000" b="1" dirty="0" smtClean="0">
                <a:solidFill>
                  <a:srgbClr val="298DC1"/>
                </a:solidFill>
              </a:rPr>
            </a:br>
            <a:r>
              <a:rPr lang="en-US" sz="4000" dirty="0" smtClean="0"/>
              <a:t>Building Teen Leadership in Your </a:t>
            </a:r>
            <a:br>
              <a:rPr lang="en-US" sz="4000" dirty="0" smtClean="0"/>
            </a:br>
            <a:r>
              <a:rPr lang="en-US" sz="4000" dirty="0" smtClean="0"/>
              <a:t>Library &amp; Beyond</a:t>
            </a:r>
            <a:endParaRPr lang="en-US" sz="4000" b="1" dirty="0">
              <a:solidFill>
                <a:srgbClr val="298DC1"/>
              </a:solidFill>
            </a:endParaRPr>
          </a:p>
        </p:txBody>
      </p:sp>
      <p:sp>
        <p:nvSpPr>
          <p:cNvPr id="3" name="Subtitle 2"/>
          <p:cNvSpPr>
            <a:spLocks noGrp="1"/>
          </p:cNvSpPr>
          <p:nvPr>
            <p:ph type="subTitle" idx="1"/>
          </p:nvPr>
        </p:nvSpPr>
        <p:spPr>
          <a:xfrm>
            <a:off x="4419600" y="4800600"/>
            <a:ext cx="4572000" cy="1600200"/>
          </a:xfrm>
          <a:effectLst>
            <a:innerShdw blurRad="63500" dist="50800" dir="13500000">
              <a:prstClr val="black">
                <a:alpha val="50000"/>
              </a:prstClr>
            </a:innerShdw>
            <a:softEdge rad="12700"/>
          </a:effectLst>
        </p:spPr>
        <p:txBody>
          <a:bodyPr>
            <a:noAutofit/>
          </a:bodyPr>
          <a:lstStyle/>
          <a:p>
            <a:r>
              <a:rPr lang="en-US" sz="1600" b="1" dirty="0" smtClean="0">
                <a:solidFill>
                  <a:schemeClr val="accent3">
                    <a:lumMod val="75000"/>
                  </a:schemeClr>
                </a:solidFill>
              </a:rPr>
              <a:t>Emily Scherrer, Library &amp; Teen Center Manager,</a:t>
            </a:r>
          </a:p>
          <a:p>
            <a:r>
              <a:rPr lang="en-US" sz="1600" b="1" dirty="0" smtClean="0">
                <a:solidFill>
                  <a:schemeClr val="accent3">
                    <a:lumMod val="75000"/>
                  </a:schemeClr>
                </a:solidFill>
              </a:rPr>
              <a:t> City of Sierra Vista</a:t>
            </a:r>
          </a:p>
          <a:p>
            <a:r>
              <a:rPr lang="en-US" sz="1600" b="1" dirty="0" smtClean="0">
                <a:solidFill>
                  <a:schemeClr val="accent3">
                    <a:lumMod val="75000"/>
                  </a:schemeClr>
                </a:solidFill>
              </a:rPr>
              <a:t>Youth Commission Staff Liaison, City of Sierra Vista</a:t>
            </a:r>
          </a:p>
          <a:p>
            <a:r>
              <a:rPr lang="en-US" sz="1600" b="1" dirty="0" smtClean="0">
                <a:solidFill>
                  <a:schemeClr val="accent3">
                    <a:lumMod val="75000"/>
                  </a:schemeClr>
                </a:solidFill>
              </a:rPr>
              <a:t>Southern Arizona Library Representative-Arizona Library Association 2016-2018</a:t>
            </a:r>
          </a:p>
        </p:txBody>
      </p:sp>
      <p:pic>
        <p:nvPicPr>
          <p:cNvPr id="6" name="Picture 5"/>
          <p:cNvPicPr>
            <a:picLocks noChangeAspect="1" noChangeArrowheads="1"/>
          </p:cNvPicPr>
          <p:nvPr/>
        </p:nvPicPr>
        <p:blipFill>
          <a:blip r:embed="rId3" cstate="print"/>
          <a:srcRect/>
          <a:stretch>
            <a:fillRect/>
          </a:stretch>
        </p:blipFill>
        <p:spPr bwMode="auto">
          <a:xfrm>
            <a:off x="5334000" y="152400"/>
            <a:ext cx="2286000" cy="140485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5535" t="3333" r="4919" b="3333"/>
          <a:stretch>
            <a:fillRect/>
          </a:stretch>
        </p:blipFill>
        <p:spPr bwMode="auto">
          <a:xfrm>
            <a:off x="0" y="0"/>
            <a:ext cx="3962400" cy="6858000"/>
          </a:xfrm>
          <a:prstGeom prst="rect">
            <a:avLst/>
          </a:prstGeom>
          <a:noFill/>
          <a:ln w="9525">
            <a:noFill/>
            <a:miter lim="800000"/>
            <a:headEnd/>
            <a:tailEnd/>
          </a:ln>
          <a:effectLst/>
        </p:spPr>
      </p:pic>
      <p:sp>
        <p:nvSpPr>
          <p:cNvPr id="7" name="Date Placeholder 6"/>
          <p:cNvSpPr>
            <a:spLocks noGrp="1"/>
          </p:cNvSpPr>
          <p:nvPr>
            <p:ph type="dt" sz="half" idx="10"/>
          </p:nvPr>
        </p:nvSpPr>
        <p:spPr/>
        <p:txBody>
          <a:bodyPr/>
          <a:lstStyle/>
          <a:p>
            <a:fld id="{61BD6008-0405-4D62-82F9-B786A50AADF1}" type="datetime1">
              <a:rPr lang="en-US" smtClean="0"/>
              <a:pPr/>
              <a:t>3/23/17</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3"/>
          </a:solidFill>
        </p:spPr>
        <p:txBody>
          <a:bodyPr/>
          <a:lstStyle/>
          <a:p>
            <a:r>
              <a:rPr lang="en-US" dirty="0" smtClean="0"/>
              <a:t>#POWERUP CONFERENCE</a:t>
            </a:r>
            <a:endParaRPr lang="en-US" dirty="0"/>
          </a:p>
        </p:txBody>
      </p:sp>
      <p:pic>
        <p:nvPicPr>
          <p:cNvPr id="6" name="Content Placeholder 5" descr="power up2.jpg"/>
          <p:cNvPicPr>
            <a:picLocks noGrp="1" noChangeAspect="1"/>
          </p:cNvPicPr>
          <p:nvPr>
            <p:ph sz="half" idx="1"/>
          </p:nvPr>
        </p:nvPicPr>
        <p:blipFill>
          <a:blip r:embed="rId3" cstate="print"/>
          <a:stretch>
            <a:fillRect/>
          </a:stretch>
        </p:blipFill>
        <p:spPr>
          <a:xfrm>
            <a:off x="457200" y="1295400"/>
            <a:ext cx="8305800" cy="4800600"/>
          </a:xfrm>
        </p:spPr>
      </p:pic>
      <p:sp>
        <p:nvSpPr>
          <p:cNvPr id="5" name="Content Placeholder 4"/>
          <p:cNvSpPr>
            <a:spLocks noGrp="1"/>
          </p:cNvSpPr>
          <p:nvPr>
            <p:ph sz="half" idx="2"/>
          </p:nvPr>
        </p:nvSpPr>
        <p:spPr>
          <a:xfrm>
            <a:off x="4572000" y="-609600"/>
            <a:ext cx="4038600" cy="45719"/>
          </a:xfrm>
        </p:spPr>
        <p:txBody>
          <a:bodyPr>
            <a:normAutofit fontScale="25000" lnSpcReduction="20000"/>
          </a:bodyPr>
          <a:lstStyle/>
          <a:p>
            <a:endParaRPr lang="en-US" dirty="0"/>
          </a:p>
        </p:txBody>
      </p:sp>
      <p:sp>
        <p:nvSpPr>
          <p:cNvPr id="7" name="Date Placeholder 6"/>
          <p:cNvSpPr>
            <a:spLocks noGrp="1"/>
          </p:cNvSpPr>
          <p:nvPr>
            <p:ph type="dt" sz="half" idx="10"/>
          </p:nvPr>
        </p:nvSpPr>
        <p:spPr/>
        <p:txBody>
          <a:bodyPr/>
          <a:lstStyle/>
          <a:p>
            <a:fld id="{741BC70F-8644-4578-A57A-6DA2DF82356A}" type="datetime1">
              <a:rPr lang="en-US" smtClean="0"/>
              <a:pPr/>
              <a:t>3/23/17</a:t>
            </a:fld>
            <a:endParaRPr lang="en-US"/>
          </a:p>
        </p:txBody>
      </p:sp>
      <p:sp>
        <p:nvSpPr>
          <p:cNvPr id="8" name="Footer Placeholder 7"/>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a:solidFill>
            <a:schemeClr val="accent3"/>
          </a:solidFill>
        </p:spPr>
        <p:txBody>
          <a:bodyPr/>
          <a:lstStyle/>
          <a:p>
            <a:r>
              <a:rPr lang="en-US" dirty="0" smtClean="0"/>
              <a:t>#POWERUP ACTIVITIES 2016</a:t>
            </a:r>
            <a:endParaRPr lang="en-US" dirty="0"/>
          </a:p>
        </p:txBody>
      </p:sp>
      <p:sp>
        <p:nvSpPr>
          <p:cNvPr id="5" name="Text Placeholder 4"/>
          <p:cNvSpPr>
            <a:spLocks noGrp="1"/>
          </p:cNvSpPr>
          <p:nvPr>
            <p:ph type="body" idx="1"/>
          </p:nvPr>
        </p:nvSpPr>
        <p:spPr>
          <a:xfrm>
            <a:off x="457200" y="1371601"/>
            <a:ext cx="4040188" cy="533400"/>
          </a:xfrm>
          <a:ln>
            <a:solidFill>
              <a:schemeClr val="accent3"/>
            </a:solidFill>
          </a:ln>
        </p:spPr>
        <p:txBody>
          <a:bodyPr/>
          <a:lstStyle/>
          <a:p>
            <a:pPr algn="ctr"/>
            <a:r>
              <a:rPr lang="en-US" dirty="0" err="1" smtClean="0">
                <a:solidFill>
                  <a:schemeClr val="accent6">
                    <a:lumMod val="75000"/>
                  </a:schemeClr>
                </a:solidFill>
              </a:rPr>
              <a:t>Instagram</a:t>
            </a:r>
            <a:r>
              <a:rPr lang="en-US" dirty="0" smtClean="0">
                <a:solidFill>
                  <a:schemeClr val="accent6">
                    <a:lumMod val="75000"/>
                  </a:schemeClr>
                </a:solidFill>
              </a:rPr>
              <a:t> Scavenger Hunt</a:t>
            </a:r>
            <a:endParaRPr lang="en-US" dirty="0">
              <a:solidFill>
                <a:schemeClr val="accent6">
                  <a:lumMod val="75000"/>
                </a:schemeClr>
              </a:solidFill>
            </a:endParaRPr>
          </a:p>
        </p:txBody>
      </p:sp>
      <p:pic>
        <p:nvPicPr>
          <p:cNvPr id="9" name="Content Placeholder 8" descr="power up.jpg"/>
          <p:cNvPicPr>
            <a:picLocks noGrp="1" noChangeAspect="1"/>
          </p:cNvPicPr>
          <p:nvPr>
            <p:ph sz="half" idx="2"/>
          </p:nvPr>
        </p:nvPicPr>
        <p:blipFill>
          <a:blip r:embed="rId3" cstate="print"/>
          <a:stretch>
            <a:fillRect/>
          </a:stretch>
        </p:blipFill>
        <p:spPr>
          <a:xfrm>
            <a:off x="501650" y="2174875"/>
            <a:ext cx="3951288" cy="3951288"/>
          </a:xfrm>
        </p:spPr>
        <p:style>
          <a:lnRef idx="2">
            <a:schemeClr val="accent6"/>
          </a:lnRef>
          <a:fillRef idx="1">
            <a:schemeClr val="lt1"/>
          </a:fillRef>
          <a:effectRef idx="0">
            <a:schemeClr val="accent6"/>
          </a:effectRef>
          <a:fontRef idx="minor">
            <a:schemeClr val="dk1"/>
          </a:fontRef>
        </p:style>
      </p:pic>
      <p:sp>
        <p:nvSpPr>
          <p:cNvPr id="7" name="Text Placeholder 6"/>
          <p:cNvSpPr>
            <a:spLocks noGrp="1"/>
          </p:cNvSpPr>
          <p:nvPr>
            <p:ph type="body" sz="quarter" idx="3"/>
          </p:nvPr>
        </p:nvSpPr>
        <p:spPr>
          <a:xfrm>
            <a:off x="4648200" y="1371600"/>
            <a:ext cx="4041775" cy="533400"/>
          </a:xfrm>
          <a:ln>
            <a:solidFill>
              <a:schemeClr val="accent3"/>
            </a:solidFill>
          </a:ln>
        </p:spPr>
        <p:txBody>
          <a:bodyPr>
            <a:normAutofit/>
          </a:bodyPr>
          <a:lstStyle/>
          <a:p>
            <a:pPr algn="ctr"/>
            <a:r>
              <a:rPr lang="en-US" dirty="0" smtClean="0">
                <a:solidFill>
                  <a:schemeClr val="accent6">
                    <a:lumMod val="75000"/>
                  </a:schemeClr>
                </a:solidFill>
              </a:rPr>
              <a:t>Police Obstacle Course</a:t>
            </a:r>
            <a:endParaRPr lang="en-US" dirty="0">
              <a:solidFill>
                <a:schemeClr val="accent6">
                  <a:lumMod val="75000"/>
                </a:schemeClr>
              </a:solidFill>
            </a:endParaRPr>
          </a:p>
        </p:txBody>
      </p:sp>
      <p:pic>
        <p:nvPicPr>
          <p:cNvPr id="10" name="Content Placeholder 9" descr="Teen Center 053.JPG"/>
          <p:cNvPicPr>
            <a:picLocks noGrp="1" noChangeAspect="1"/>
          </p:cNvPicPr>
          <p:nvPr>
            <p:ph sz="quarter" idx="4"/>
          </p:nvPr>
        </p:nvPicPr>
        <p:blipFill>
          <a:blip r:embed="rId4" cstate="print"/>
          <a:stretch>
            <a:fillRect/>
          </a:stretch>
        </p:blipFill>
        <p:spPr>
          <a:xfrm>
            <a:off x="4648200" y="2133601"/>
            <a:ext cx="4041775" cy="3962400"/>
          </a:xfrm>
          <a:ln>
            <a:solidFill>
              <a:schemeClr val="accent6">
                <a:lumMod val="75000"/>
              </a:schemeClr>
            </a:solidFill>
          </a:ln>
        </p:spPr>
      </p:pic>
      <p:sp>
        <p:nvSpPr>
          <p:cNvPr id="8" name="Date Placeholder 7"/>
          <p:cNvSpPr>
            <a:spLocks noGrp="1"/>
          </p:cNvSpPr>
          <p:nvPr>
            <p:ph type="dt" sz="half" idx="10"/>
          </p:nvPr>
        </p:nvSpPr>
        <p:spPr/>
        <p:txBody>
          <a:bodyPr/>
          <a:lstStyle/>
          <a:p>
            <a:fld id="{E3454B9E-6D15-494A-97C8-8267770CFA78}" type="datetime1">
              <a:rPr lang="en-US" smtClean="0"/>
              <a:pPr/>
              <a:t>3/23/17</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3999627" cy="3945701"/>
          </a:xfrm>
          <a:ln>
            <a:solidFill>
              <a:schemeClr val="accent3">
                <a:lumMod val="75000"/>
              </a:schemeClr>
            </a:solidFill>
          </a:ln>
          <a:effectLst>
            <a:softEdge rad="63500"/>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192" y="3327171"/>
            <a:ext cx="4745051" cy="3530829"/>
          </a:xfrm>
          <a:prstGeom prst="rect">
            <a:avLst/>
          </a:prstGeom>
          <a:effectLst>
            <a:softEdge rad="63500"/>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8518" y="2345331"/>
            <a:ext cx="4095482" cy="4095482"/>
          </a:xfrm>
          <a:prstGeom prst="rect">
            <a:avLst/>
          </a:prstGeom>
          <a:effectLst>
            <a:softEdge rad="63500"/>
          </a:effectLst>
        </p:spPr>
      </p:pic>
      <p:sp>
        <p:nvSpPr>
          <p:cNvPr id="10" name="Title 2"/>
          <p:cNvSpPr txBox="1">
            <a:spLocks/>
          </p:cNvSpPr>
          <p:nvPr/>
        </p:nvSpPr>
        <p:spPr>
          <a:xfrm>
            <a:off x="4572000" y="177938"/>
            <a:ext cx="4391177" cy="1731450"/>
          </a:xfrm>
          <a:prstGeom prst="rect">
            <a:avLst/>
          </a:prstGeom>
          <a:solidFill>
            <a:schemeClr val="tx2">
              <a:lumMod val="40000"/>
              <a:lumOff val="60000"/>
            </a:schemeClr>
          </a:solidFill>
          <a:ln w="76200">
            <a:solidFill>
              <a:srgbClr val="00B050"/>
            </a:solidFill>
          </a:ln>
        </p:spPr>
        <p:txBody>
          <a:bodyPr vert="horz" lIns="91440" tIns="45720" rIns="91440" bIns="45720" rtlCol="0" anchor="b">
            <a:normAutofit fontScale="925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mj-lt"/>
                <a:ea typeface="+mj-ea"/>
                <a:cs typeface="+mj-cs"/>
              </a:rPr>
              <a:t>Power Up!</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4300" b="1" noProof="0" dirty="0" smtClean="0">
                <a:solidFill>
                  <a:schemeClr val="bg1"/>
                </a:solidFill>
                <a:latin typeface="+mj-lt"/>
                <a:ea typeface="+mj-ea"/>
                <a:cs typeface="+mj-cs"/>
              </a:rPr>
              <a:t>Instagram Scavenger Hunt</a:t>
            </a:r>
            <a:endParaRPr kumimoji="0" lang="en-US" sz="4300" b="1" i="0" u="none" strike="noStrike" kern="1200" cap="none" spc="0" normalizeH="0" baseline="0" noProof="0" dirty="0">
              <a:ln>
                <a:noFill/>
              </a:ln>
              <a:solidFill>
                <a:schemeClr val="bg1"/>
              </a:solidFill>
              <a:effectLst/>
              <a:uLnTx/>
              <a:uFillTx/>
              <a:latin typeface="+mj-lt"/>
              <a:ea typeface="+mj-ea"/>
              <a:cs typeface="+mj-cs"/>
            </a:endParaRPr>
          </a:p>
        </p:txBody>
      </p:sp>
      <p:sp>
        <p:nvSpPr>
          <p:cNvPr id="6" name="Date Placeholder 5"/>
          <p:cNvSpPr>
            <a:spLocks noGrp="1"/>
          </p:cNvSpPr>
          <p:nvPr>
            <p:ph type="dt" sz="half" idx="10"/>
          </p:nvPr>
        </p:nvSpPr>
        <p:spPr/>
        <p:txBody>
          <a:bodyPr/>
          <a:lstStyle/>
          <a:p>
            <a:fld id="{2098A09D-9A55-45ED-9725-0A6C47FF775B}" type="datetime1">
              <a:rPr lang="en-US" smtClean="0"/>
              <a:pPr/>
              <a:t>3/23/17</a:t>
            </a:fld>
            <a:endParaRPr lang="en-US"/>
          </a:p>
        </p:txBody>
      </p:sp>
      <p:sp>
        <p:nvSpPr>
          <p:cNvPr id="11" name="Footer Placeholder 10"/>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910871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944562"/>
          </a:xfrm>
          <a:solidFill>
            <a:schemeClr val="accent3"/>
          </a:solidFill>
        </p:spPr>
        <p:txBody>
          <a:bodyPr/>
          <a:lstStyle/>
          <a:p>
            <a:r>
              <a:rPr lang="en-US" dirty="0" smtClean="0"/>
              <a:t>#POWERUP ACTIVITIES 2016</a:t>
            </a:r>
            <a:endParaRPr lang="en-US" dirty="0"/>
          </a:p>
        </p:txBody>
      </p:sp>
      <p:sp>
        <p:nvSpPr>
          <p:cNvPr id="5" name="Text Placeholder 4"/>
          <p:cNvSpPr>
            <a:spLocks noGrp="1"/>
          </p:cNvSpPr>
          <p:nvPr>
            <p:ph type="body" idx="1"/>
          </p:nvPr>
        </p:nvSpPr>
        <p:spPr>
          <a:xfrm>
            <a:off x="457200" y="1371601"/>
            <a:ext cx="4040188" cy="533400"/>
          </a:xfrm>
          <a:ln>
            <a:solidFill>
              <a:schemeClr val="accent3"/>
            </a:solidFill>
          </a:ln>
        </p:spPr>
        <p:txBody>
          <a:bodyPr/>
          <a:lstStyle/>
          <a:p>
            <a:pPr algn="ctr"/>
            <a:r>
              <a:rPr lang="en-US" dirty="0" smtClean="0">
                <a:solidFill>
                  <a:schemeClr val="accent6">
                    <a:lumMod val="75000"/>
                  </a:schemeClr>
                </a:solidFill>
              </a:rPr>
              <a:t>PUBLIC ART </a:t>
            </a:r>
            <a:endParaRPr lang="en-US" dirty="0">
              <a:solidFill>
                <a:schemeClr val="accent6">
                  <a:lumMod val="75000"/>
                </a:schemeClr>
              </a:solidFill>
            </a:endParaRPr>
          </a:p>
        </p:txBody>
      </p:sp>
      <p:pic>
        <p:nvPicPr>
          <p:cNvPr id="9" name="Content Placeholder 8" descr="Teen Center 064.JPG"/>
          <p:cNvPicPr>
            <a:picLocks noGrp="1" noChangeAspect="1"/>
          </p:cNvPicPr>
          <p:nvPr>
            <p:ph sz="half" idx="2"/>
          </p:nvPr>
        </p:nvPicPr>
        <p:blipFill>
          <a:blip r:embed="rId3" cstate="print"/>
          <a:stretch>
            <a:fillRect/>
          </a:stretch>
        </p:blipFill>
        <p:spPr>
          <a:xfrm>
            <a:off x="457200" y="2286000"/>
            <a:ext cx="4040188" cy="3886200"/>
          </a:xfrm>
        </p:spPr>
      </p:pic>
      <p:sp>
        <p:nvSpPr>
          <p:cNvPr id="7" name="Text Placeholder 6"/>
          <p:cNvSpPr>
            <a:spLocks noGrp="1"/>
          </p:cNvSpPr>
          <p:nvPr>
            <p:ph type="body" sz="quarter" idx="3"/>
          </p:nvPr>
        </p:nvSpPr>
        <p:spPr>
          <a:xfrm>
            <a:off x="4645025" y="1371601"/>
            <a:ext cx="4041775" cy="533399"/>
          </a:xfrm>
          <a:ln>
            <a:solidFill>
              <a:schemeClr val="accent3"/>
            </a:solidFill>
          </a:ln>
        </p:spPr>
        <p:txBody>
          <a:bodyPr>
            <a:normAutofit/>
          </a:bodyPr>
          <a:lstStyle/>
          <a:p>
            <a:pPr algn="ctr"/>
            <a:r>
              <a:rPr lang="en-US" dirty="0" smtClean="0">
                <a:solidFill>
                  <a:schemeClr val="accent6">
                    <a:lumMod val="75000"/>
                  </a:schemeClr>
                </a:solidFill>
              </a:rPr>
              <a:t>RAP UP!</a:t>
            </a:r>
            <a:endParaRPr lang="en-US" dirty="0">
              <a:solidFill>
                <a:schemeClr val="accent6">
                  <a:lumMod val="75000"/>
                </a:schemeClr>
              </a:solidFill>
            </a:endParaRPr>
          </a:p>
        </p:txBody>
      </p:sp>
      <p:pic>
        <p:nvPicPr>
          <p:cNvPr id="10" name="Content Placeholder 9" descr="Teen Center 043.JPG"/>
          <p:cNvPicPr>
            <a:picLocks noGrp="1" noChangeAspect="1"/>
          </p:cNvPicPr>
          <p:nvPr>
            <p:ph sz="quarter" idx="4"/>
          </p:nvPr>
        </p:nvPicPr>
        <p:blipFill>
          <a:blip r:embed="rId4" cstate="print"/>
          <a:stretch>
            <a:fillRect/>
          </a:stretch>
        </p:blipFill>
        <p:spPr>
          <a:xfrm>
            <a:off x="4645025" y="2286001"/>
            <a:ext cx="4041775" cy="3886200"/>
          </a:xfrm>
        </p:spPr>
      </p:pic>
      <p:sp>
        <p:nvSpPr>
          <p:cNvPr id="8" name="Date Placeholder 7"/>
          <p:cNvSpPr>
            <a:spLocks noGrp="1"/>
          </p:cNvSpPr>
          <p:nvPr>
            <p:ph type="dt" sz="half" idx="10"/>
          </p:nvPr>
        </p:nvSpPr>
        <p:spPr/>
        <p:txBody>
          <a:bodyPr/>
          <a:lstStyle/>
          <a:p>
            <a:fld id="{B5087ECF-3571-4B16-8BED-035450D0A42E}" type="datetime1">
              <a:rPr lang="en-US" smtClean="0"/>
              <a:pPr/>
              <a:t>3/23/17</a:t>
            </a:fld>
            <a:endParaRPr lang="en-US"/>
          </a:p>
        </p:txBody>
      </p:sp>
      <p:sp>
        <p:nvSpPr>
          <p:cNvPr id="11" name="Footer Placeholder 10"/>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solidFill>
            <a:schemeClr val="accent3"/>
          </a:solidFill>
        </p:spPr>
        <p:txBody>
          <a:bodyPr/>
          <a:lstStyle/>
          <a:p>
            <a:r>
              <a:rPr lang="en-US" dirty="0" smtClean="0"/>
              <a:t>PUBLIC ART/PROJECTS</a:t>
            </a:r>
            <a:endParaRPr lang="en-US" dirty="0"/>
          </a:p>
        </p:txBody>
      </p:sp>
      <p:sp>
        <p:nvSpPr>
          <p:cNvPr id="7" name="Content Placeholder 2"/>
          <p:cNvSpPr txBox="1">
            <a:spLocks/>
          </p:cNvSpPr>
          <p:nvPr/>
        </p:nvSpPr>
        <p:spPr>
          <a:xfrm>
            <a:off x="457200" y="1219200"/>
            <a:ext cx="8229600" cy="5334000"/>
          </a:xfrm>
          <a:prstGeom prst="rect">
            <a:avLst/>
          </a:prstGeom>
        </p:spPr>
        <p:txBody>
          <a:bodyPr vert="horz" lIns="91440" tIns="45720" rIns="91440" bIns="45720" rtlCol="0">
            <a:normAutofit/>
          </a:bodyPr>
          <a:lstStyle/>
          <a:p>
            <a:pPr marL="342900" lvl="0" indent="-342900" algn="just">
              <a:spcBef>
                <a:spcPct val="20000"/>
              </a:spcBef>
              <a:buFont typeface="Wingdings" pitchFamily="2" charset="2"/>
              <a:buChar char="v"/>
            </a:pPr>
            <a:endParaRPr kumimoji="0" lang="en-US" sz="2400" b="1"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pic>
        <p:nvPicPr>
          <p:cNvPr id="1030" name="Picture 6"/>
          <p:cNvPicPr>
            <a:picLocks noChangeAspect="1" noChangeArrowheads="1"/>
          </p:cNvPicPr>
          <p:nvPr/>
        </p:nvPicPr>
        <p:blipFill>
          <a:blip r:embed="rId3" cstate="print"/>
          <a:srcRect/>
          <a:stretch>
            <a:fillRect/>
          </a:stretch>
        </p:blipFill>
        <p:spPr bwMode="auto">
          <a:xfrm>
            <a:off x="3581400" y="1905000"/>
            <a:ext cx="2743200" cy="2743200"/>
          </a:xfrm>
          <a:prstGeom prst="rect">
            <a:avLst/>
          </a:prstGeom>
          <a:solidFill>
            <a:schemeClr val="accent3"/>
          </a:solidFill>
          <a:ln w="76200">
            <a:solidFill>
              <a:schemeClr val="accent5"/>
            </a:solidFill>
            <a:miter lim="800000"/>
            <a:headEnd/>
            <a:tailEnd/>
          </a:ln>
          <a:effectLst/>
        </p:spPr>
      </p:pic>
      <p:pic>
        <p:nvPicPr>
          <p:cNvPr id="8" name="Picture 7" descr="Teen Center 066.JPG"/>
          <p:cNvPicPr>
            <a:picLocks noChangeAspect="1"/>
          </p:cNvPicPr>
          <p:nvPr/>
        </p:nvPicPr>
        <p:blipFill>
          <a:blip r:embed="rId4" cstate="print"/>
          <a:stretch>
            <a:fillRect/>
          </a:stretch>
        </p:blipFill>
        <p:spPr>
          <a:xfrm>
            <a:off x="533400" y="1600200"/>
            <a:ext cx="2743200" cy="3733800"/>
          </a:xfrm>
          <a:prstGeom prst="rect">
            <a:avLst/>
          </a:prstGeom>
          <a:ln w="76200">
            <a:solidFill>
              <a:schemeClr val="accent3"/>
            </a:solidFill>
          </a:ln>
        </p:spPr>
      </p:pic>
      <p:pic>
        <p:nvPicPr>
          <p:cNvPr id="11" name="Picture 10" descr="Teen Center 065.JPG"/>
          <p:cNvPicPr>
            <a:picLocks noChangeAspect="1"/>
          </p:cNvPicPr>
          <p:nvPr/>
        </p:nvPicPr>
        <p:blipFill>
          <a:blip r:embed="rId5" cstate="print"/>
          <a:stretch>
            <a:fillRect/>
          </a:stretch>
        </p:blipFill>
        <p:spPr>
          <a:xfrm>
            <a:off x="6629400" y="1600200"/>
            <a:ext cx="2343150" cy="3962400"/>
          </a:xfrm>
          <a:prstGeom prst="rect">
            <a:avLst/>
          </a:prstGeom>
          <a:solidFill>
            <a:schemeClr val="accent1"/>
          </a:solidFill>
          <a:ln w="76200">
            <a:solidFill>
              <a:schemeClr val="accent3"/>
            </a:solidFill>
          </a:ln>
        </p:spPr>
      </p:pic>
      <p:sp>
        <p:nvSpPr>
          <p:cNvPr id="9" name="Date Placeholder 8"/>
          <p:cNvSpPr>
            <a:spLocks noGrp="1"/>
          </p:cNvSpPr>
          <p:nvPr>
            <p:ph type="dt" sz="half" idx="10"/>
          </p:nvPr>
        </p:nvSpPr>
        <p:spPr/>
        <p:txBody>
          <a:bodyPr/>
          <a:lstStyle/>
          <a:p>
            <a:fld id="{B309D047-EA9C-4DC2-9A8F-48E2368AE3B0}" type="datetime1">
              <a:rPr lang="en-US" smtClean="0"/>
              <a:pPr/>
              <a:t>3/23/17</a:t>
            </a:fld>
            <a:endParaRPr lang="en-US"/>
          </a:p>
        </p:txBody>
      </p:sp>
      <p:sp>
        <p:nvSpPr>
          <p:cNvPr id="10" name="Footer Placeholder 9"/>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6934200" cy="944562"/>
          </a:xfrm>
          <a:solidFill>
            <a:schemeClr val="accent3"/>
          </a:solidFill>
        </p:spPr>
        <p:txBody>
          <a:bodyPr>
            <a:normAutofit/>
          </a:bodyPr>
          <a:lstStyle/>
          <a:p>
            <a:r>
              <a:rPr lang="en-US" dirty="0" smtClean="0"/>
              <a:t>SCHOLARHIP WINNER</a:t>
            </a:r>
            <a:endParaRPr lang="en-US" dirty="0"/>
          </a:p>
        </p:txBody>
      </p:sp>
      <p:sp>
        <p:nvSpPr>
          <p:cNvPr id="3" name="Content Placeholder 2"/>
          <p:cNvSpPr>
            <a:spLocks noGrp="1"/>
          </p:cNvSpPr>
          <p:nvPr>
            <p:ph idx="1"/>
          </p:nvPr>
        </p:nvSpPr>
        <p:spPr>
          <a:xfrm>
            <a:off x="457200" y="1447800"/>
            <a:ext cx="8229600" cy="4525963"/>
          </a:xfrm>
        </p:spPr>
        <p:txBody>
          <a:bodyPr>
            <a:normAutofit lnSpcReduction="10000"/>
          </a:bodyPr>
          <a:lstStyle/>
          <a:p>
            <a:pPr lvl="0" algn="just">
              <a:buFont typeface="Wingdings" pitchFamily="2" charset="2"/>
              <a:buChar char="v"/>
            </a:pPr>
            <a:r>
              <a:rPr lang="en-US" sz="2400" b="1" dirty="0" smtClean="0">
                <a:solidFill>
                  <a:schemeClr val="tx1">
                    <a:lumMod val="65000"/>
                    <a:lumOff val="35000"/>
                  </a:schemeClr>
                </a:solidFill>
              </a:rPr>
              <a:t>Literacy/Education is a tenant of Rotary Club International, so we asked them to sponsor our scholarship. It gave publicity to the club and also provided one attendee with a 1K gift to go towards college.</a:t>
            </a:r>
          </a:p>
          <a:p>
            <a:pPr lvl="0" algn="just">
              <a:buFont typeface="Wingdings" pitchFamily="2" charset="2"/>
              <a:buChar char="v"/>
            </a:pPr>
            <a:r>
              <a:rPr lang="en-US" sz="2400" b="1" dirty="0" smtClean="0">
                <a:solidFill>
                  <a:schemeClr val="tx1">
                    <a:lumMod val="65000"/>
                    <a:lumOff val="35000"/>
                  </a:schemeClr>
                </a:solidFill>
              </a:rPr>
              <a:t>Winner was chosen strictly on merit, no names were allowed, and all participants wrote either an essay, short story, or poem. Art/music pieces was also considered as an option. This was controversial. </a:t>
            </a:r>
          </a:p>
          <a:p>
            <a:pPr lvl="0" algn="just">
              <a:buFont typeface="Wingdings" pitchFamily="2" charset="2"/>
              <a:buChar char="v"/>
            </a:pPr>
            <a:r>
              <a:rPr lang="en-US" sz="2400" b="1" dirty="0" smtClean="0">
                <a:solidFill>
                  <a:schemeClr val="tx1">
                    <a:lumMod val="65000"/>
                    <a:lumOff val="35000"/>
                  </a:schemeClr>
                </a:solidFill>
              </a:rPr>
              <a:t>The winner, </a:t>
            </a:r>
            <a:r>
              <a:rPr lang="en-US" sz="2400" b="1" dirty="0" err="1" smtClean="0">
                <a:solidFill>
                  <a:schemeClr val="tx1">
                    <a:lumMod val="65000"/>
                    <a:lumOff val="35000"/>
                  </a:schemeClr>
                </a:solidFill>
              </a:rPr>
              <a:t>Alli</a:t>
            </a:r>
            <a:r>
              <a:rPr lang="en-US" sz="2400" b="1" dirty="0" smtClean="0">
                <a:solidFill>
                  <a:schemeClr val="tx1">
                    <a:lumMod val="65000"/>
                    <a:lumOff val="35000"/>
                  </a:schemeClr>
                </a:solidFill>
              </a:rPr>
              <a:t> Kang, chose to write about Eleanor Roosevelt and write her essay in poem form.  The question we asked all teens was “Who do you admire as a leader and why?” </a:t>
            </a:r>
          </a:p>
          <a:p>
            <a:pPr lvl="0" algn="just">
              <a:buFont typeface="Wingdings" pitchFamily="2" charset="2"/>
              <a:buChar char="v"/>
            </a:pPr>
            <a:endParaRPr lang="en-US" sz="2400" b="1" dirty="0" smtClean="0">
              <a:solidFill>
                <a:schemeClr val="tx1">
                  <a:lumMod val="65000"/>
                  <a:lumOff val="35000"/>
                </a:schemeClr>
              </a:solidFill>
            </a:endParaRPr>
          </a:p>
          <a:p>
            <a:pPr>
              <a:buNone/>
            </a:pPr>
            <a:endParaRPr lang="en-US" dirty="0"/>
          </a:p>
        </p:txBody>
      </p:sp>
      <p:sp>
        <p:nvSpPr>
          <p:cNvPr id="4" name="Date Placeholder 3"/>
          <p:cNvSpPr>
            <a:spLocks noGrp="1"/>
          </p:cNvSpPr>
          <p:nvPr>
            <p:ph type="dt" sz="half" idx="10"/>
          </p:nvPr>
        </p:nvSpPr>
        <p:spPr/>
        <p:txBody>
          <a:bodyPr/>
          <a:lstStyle/>
          <a:p>
            <a:fld id="{FF3093B8-F957-41F9-9DD8-8A84E1C40B04}"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6934200" cy="715962"/>
          </a:xfrm>
          <a:solidFill>
            <a:schemeClr val="accent3"/>
          </a:solidFill>
        </p:spPr>
        <p:txBody>
          <a:bodyPr>
            <a:normAutofit fontScale="90000"/>
          </a:bodyPr>
          <a:lstStyle/>
          <a:p>
            <a:r>
              <a:rPr lang="en-US" dirty="0" smtClean="0"/>
              <a:t>TAKEAWAYS</a:t>
            </a:r>
            <a:endParaRPr lang="en-US" dirty="0"/>
          </a:p>
        </p:txBody>
      </p:sp>
      <p:pic>
        <p:nvPicPr>
          <p:cNvPr id="4" name="Content Placeholder 3" descr="LImitless 2017 027.JPG"/>
          <p:cNvPicPr>
            <a:picLocks noGrp="1" noChangeAspect="1"/>
          </p:cNvPicPr>
          <p:nvPr>
            <p:ph idx="1"/>
          </p:nvPr>
        </p:nvPicPr>
        <p:blipFill>
          <a:blip r:embed="rId3" cstate="print"/>
          <a:stretch>
            <a:fillRect/>
          </a:stretch>
        </p:blipFill>
        <p:spPr>
          <a:xfrm>
            <a:off x="1905000" y="1219200"/>
            <a:ext cx="5410200" cy="4953000"/>
          </a:xfrm>
          <a:ln w="57150">
            <a:solidFill>
              <a:schemeClr val="tx1"/>
            </a:solidFill>
          </a:ln>
        </p:spPr>
      </p:pic>
      <p:sp>
        <p:nvSpPr>
          <p:cNvPr id="5" name="Date Placeholder 4"/>
          <p:cNvSpPr>
            <a:spLocks noGrp="1"/>
          </p:cNvSpPr>
          <p:nvPr>
            <p:ph type="dt" sz="half" idx="10"/>
          </p:nvPr>
        </p:nvSpPr>
        <p:spPr/>
        <p:txBody>
          <a:bodyPr/>
          <a:lstStyle/>
          <a:p>
            <a:fld id="{B1846F3D-04AD-45FC-92A9-3920686F054C}"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702" y="48861"/>
            <a:ext cx="8850834" cy="6815736"/>
          </a:xfrm>
          <a:ln w="57150">
            <a:solidFill>
              <a:schemeClr val="accent3"/>
            </a:solidFill>
          </a:ln>
        </p:spPr>
      </p:pic>
      <p:sp>
        <p:nvSpPr>
          <p:cNvPr id="4" name="Date Placeholder 3"/>
          <p:cNvSpPr>
            <a:spLocks noGrp="1"/>
          </p:cNvSpPr>
          <p:nvPr>
            <p:ph type="dt" sz="half" idx="10"/>
          </p:nvPr>
        </p:nvSpPr>
        <p:spPr/>
        <p:txBody>
          <a:bodyPr/>
          <a:lstStyle/>
          <a:p>
            <a:fld id="{D28E34B6-0EEC-49B9-8366-333D9117AB42}"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049273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smtClean="0"/>
              <a:t>OTHER POSSIBILTIES</a:t>
            </a:r>
            <a:endParaRPr lang="en-US" dirty="0"/>
          </a:p>
        </p:txBody>
      </p:sp>
      <p:sp>
        <p:nvSpPr>
          <p:cNvPr id="3" name="Content Placeholder 2"/>
          <p:cNvSpPr>
            <a:spLocks noGrp="1"/>
          </p:cNvSpPr>
          <p:nvPr>
            <p:ph idx="1"/>
          </p:nvPr>
        </p:nvSpPr>
        <p:spPr/>
        <p:txBody>
          <a:bodyPr>
            <a:normAutofit lnSpcReduction="10000"/>
          </a:bodyPr>
          <a:lstStyle/>
          <a:p>
            <a:r>
              <a:rPr lang="en-US" b="1" dirty="0" smtClean="0">
                <a:solidFill>
                  <a:schemeClr val="tx1">
                    <a:lumMod val="65000"/>
                    <a:lumOff val="35000"/>
                  </a:schemeClr>
                </a:solidFill>
              </a:rPr>
              <a:t>Teen/Youth Center Involvement (Dances, Workshops)</a:t>
            </a:r>
          </a:p>
          <a:p>
            <a:r>
              <a:rPr lang="en-US" b="1" dirty="0" smtClean="0">
                <a:solidFill>
                  <a:schemeClr val="tx1">
                    <a:lumMod val="65000"/>
                    <a:lumOff val="35000"/>
                  </a:schemeClr>
                </a:solidFill>
              </a:rPr>
              <a:t>Council Meeting Sessions</a:t>
            </a:r>
          </a:p>
          <a:p>
            <a:r>
              <a:rPr lang="en-US" b="1" dirty="0" smtClean="0">
                <a:solidFill>
                  <a:schemeClr val="tx1">
                    <a:lumMod val="65000"/>
                    <a:lumOff val="35000"/>
                  </a:schemeClr>
                </a:solidFill>
              </a:rPr>
              <a:t>Anti-Bullying Efforts</a:t>
            </a:r>
          </a:p>
          <a:p>
            <a:r>
              <a:rPr lang="en-US" b="1" dirty="0" smtClean="0">
                <a:solidFill>
                  <a:schemeClr val="tx1">
                    <a:lumMod val="65000"/>
                    <a:lumOff val="35000"/>
                  </a:schemeClr>
                </a:solidFill>
              </a:rPr>
              <a:t>Alternative “Spring Break” </a:t>
            </a:r>
          </a:p>
          <a:p>
            <a:r>
              <a:rPr lang="en-US" b="1" dirty="0" smtClean="0">
                <a:solidFill>
                  <a:schemeClr val="tx1">
                    <a:lumMod val="65000"/>
                    <a:lumOff val="35000"/>
                  </a:schemeClr>
                </a:solidFill>
              </a:rPr>
              <a:t>Bridging the Divide—Digital Literacy Tutors</a:t>
            </a:r>
          </a:p>
          <a:p>
            <a:r>
              <a:rPr lang="en-US" b="1" dirty="0" smtClean="0">
                <a:solidFill>
                  <a:schemeClr val="tx1">
                    <a:lumMod val="65000"/>
                    <a:lumOff val="35000"/>
                  </a:schemeClr>
                </a:solidFill>
              </a:rPr>
              <a:t>Teen Tech Week (Projects!)</a:t>
            </a:r>
          </a:p>
          <a:p>
            <a:r>
              <a:rPr lang="en-US" b="1" dirty="0" smtClean="0">
                <a:solidFill>
                  <a:schemeClr val="tx1">
                    <a:lumMod val="65000"/>
                    <a:lumOff val="35000"/>
                  </a:schemeClr>
                </a:solidFill>
              </a:rPr>
              <a:t>Arlington Example, “Acting UP not OUT.”</a:t>
            </a:r>
          </a:p>
        </p:txBody>
      </p:sp>
      <p:sp>
        <p:nvSpPr>
          <p:cNvPr id="4" name="Date Placeholder 3"/>
          <p:cNvSpPr>
            <a:spLocks noGrp="1"/>
          </p:cNvSpPr>
          <p:nvPr>
            <p:ph type="dt" sz="half" idx="10"/>
          </p:nvPr>
        </p:nvSpPr>
        <p:spPr/>
        <p:txBody>
          <a:bodyPr/>
          <a:lstStyle/>
          <a:p>
            <a:fld id="{DE5962FE-9028-488B-BF3B-A86C47B55080}"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304800"/>
            <a:ext cx="6019800" cy="1020762"/>
          </a:xfrm>
          <a:solidFill>
            <a:schemeClr val="accent3"/>
          </a:solidFill>
        </p:spPr>
        <p:txBody>
          <a:bodyPr>
            <a:normAutofit/>
          </a:bodyPr>
          <a:lstStyle/>
          <a:p>
            <a:r>
              <a:rPr lang="en-US" dirty="0" smtClean="0"/>
              <a:t>WHY TEENS?</a:t>
            </a:r>
            <a:endParaRPr lang="en-US" dirty="0"/>
          </a:p>
        </p:txBody>
      </p:sp>
      <p:pic>
        <p:nvPicPr>
          <p:cNvPr id="7" name="Content Placeholder 6" descr="Teen Center 117.JPG"/>
          <p:cNvPicPr>
            <a:picLocks noGrp="1" noChangeAspect="1"/>
          </p:cNvPicPr>
          <p:nvPr>
            <p:ph sz="half" idx="1"/>
          </p:nvPr>
        </p:nvPicPr>
        <p:blipFill>
          <a:blip r:embed="rId3" cstate="print"/>
          <a:stretch>
            <a:fillRect/>
          </a:stretch>
        </p:blipFill>
        <p:spPr>
          <a:xfrm>
            <a:off x="762000" y="1676400"/>
            <a:ext cx="3640336" cy="4572000"/>
          </a:xfrm>
          <a:ln w="76200">
            <a:solidFill>
              <a:schemeClr val="tx2">
                <a:lumMod val="60000"/>
                <a:lumOff val="40000"/>
              </a:schemeClr>
            </a:solidFill>
          </a:ln>
        </p:spPr>
      </p:pic>
      <p:pic>
        <p:nvPicPr>
          <p:cNvPr id="8" name="Content Placeholder 7" descr="Teen Center 161.JPG"/>
          <p:cNvPicPr>
            <a:picLocks noGrp="1" noChangeAspect="1"/>
          </p:cNvPicPr>
          <p:nvPr>
            <p:ph sz="half" idx="2"/>
          </p:nvPr>
        </p:nvPicPr>
        <p:blipFill>
          <a:blip r:embed="rId4" cstate="print"/>
          <a:stretch>
            <a:fillRect/>
          </a:stretch>
        </p:blipFill>
        <p:spPr>
          <a:xfrm>
            <a:off x="4876800" y="1676400"/>
            <a:ext cx="3733800" cy="4572000"/>
          </a:xfrm>
          <a:ln w="76200">
            <a:solidFill>
              <a:schemeClr val="tx2">
                <a:lumMod val="60000"/>
                <a:lumOff val="40000"/>
              </a:schemeClr>
            </a:solidFill>
          </a:ln>
        </p:spPr>
      </p:pic>
      <p:sp>
        <p:nvSpPr>
          <p:cNvPr id="5" name="Date Placeholder 4"/>
          <p:cNvSpPr>
            <a:spLocks noGrp="1"/>
          </p:cNvSpPr>
          <p:nvPr>
            <p:ph type="dt" sz="half" idx="10"/>
          </p:nvPr>
        </p:nvSpPr>
        <p:spPr/>
        <p:txBody>
          <a:bodyPr/>
          <a:lstStyle/>
          <a:p>
            <a:fld id="{77E8312C-4B45-42AD-A18D-B3FD368C200E}"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990600"/>
          </a:xfrm>
          <a:solidFill>
            <a:schemeClr val="accent3"/>
          </a:solidFill>
        </p:spPr>
        <p:txBody>
          <a:bodyPr/>
          <a:lstStyle/>
          <a:p>
            <a:r>
              <a:rPr lang="en-US" dirty="0" smtClean="0"/>
              <a:t>#POWERUP </a:t>
            </a:r>
            <a:endParaRPr lang="en-US" dirty="0"/>
          </a:p>
        </p:txBody>
      </p:sp>
      <p:pic>
        <p:nvPicPr>
          <p:cNvPr id="4" name="Content Placeholder 3" descr="LImitless 2017 026.JPG"/>
          <p:cNvPicPr>
            <a:picLocks noGrp="1" noChangeAspect="1"/>
          </p:cNvPicPr>
          <p:nvPr>
            <p:ph idx="1"/>
          </p:nvPr>
        </p:nvPicPr>
        <p:blipFill>
          <a:blip r:embed="rId3" cstate="print"/>
          <a:stretch>
            <a:fillRect/>
          </a:stretch>
        </p:blipFill>
        <p:spPr>
          <a:xfrm>
            <a:off x="1600200" y="1524000"/>
            <a:ext cx="6034617" cy="4678363"/>
          </a:xfrm>
          <a:ln/>
        </p:spPr>
        <p:style>
          <a:lnRef idx="2">
            <a:schemeClr val="accent3">
              <a:shade val="50000"/>
            </a:schemeClr>
          </a:lnRef>
          <a:fillRef idx="1">
            <a:schemeClr val="accent3"/>
          </a:fillRef>
          <a:effectRef idx="0">
            <a:schemeClr val="accent3"/>
          </a:effectRef>
          <a:fontRef idx="minor">
            <a:schemeClr val="lt1"/>
          </a:fontRef>
        </p:style>
      </p:pic>
      <p:sp>
        <p:nvSpPr>
          <p:cNvPr id="6" name="Date Placeholder 5"/>
          <p:cNvSpPr>
            <a:spLocks noGrp="1"/>
          </p:cNvSpPr>
          <p:nvPr>
            <p:ph type="dt" sz="half" idx="10"/>
          </p:nvPr>
        </p:nvSpPr>
        <p:spPr/>
        <p:txBody>
          <a:bodyPr/>
          <a:lstStyle/>
          <a:p>
            <a:fld id="{F970FBE9-97BA-48D1-B74E-F20024A87604}" type="datetime1">
              <a:rPr lang="en-US" smtClean="0"/>
              <a:pPr/>
              <a:t>3/23/17</a:t>
            </a:fld>
            <a:endParaRPr lang="en-US"/>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smtClean="0"/>
              <a:t>TEENS ARE NATURALS</a:t>
            </a:r>
            <a:endParaRPr lang="en-US" dirty="0"/>
          </a:p>
        </p:txBody>
      </p:sp>
      <p:sp>
        <p:nvSpPr>
          <p:cNvPr id="3" name="Content Placeholder 2"/>
          <p:cNvSpPr>
            <a:spLocks noGrp="1"/>
          </p:cNvSpPr>
          <p:nvPr>
            <p:ph idx="1"/>
          </p:nvPr>
        </p:nvSpPr>
        <p:spPr>
          <a:xfrm>
            <a:off x="457200" y="1447800"/>
            <a:ext cx="8229600" cy="4678363"/>
          </a:xfrm>
        </p:spPr>
        <p:txBody>
          <a:bodyPr>
            <a:normAutofit lnSpcReduction="10000"/>
          </a:bodyPr>
          <a:lstStyle/>
          <a:p>
            <a:pPr algn="just">
              <a:spcAft>
                <a:spcPts val="600"/>
              </a:spcAft>
              <a:buFont typeface="Wingdings" pitchFamily="2" charset="2"/>
              <a:buChar char="v"/>
            </a:pPr>
            <a:r>
              <a:rPr lang="en-US" sz="2400" b="1" dirty="0" smtClean="0">
                <a:solidFill>
                  <a:schemeClr val="tx1">
                    <a:lumMod val="65000"/>
                    <a:lumOff val="35000"/>
                  </a:schemeClr>
                </a:solidFill>
              </a:rPr>
              <a:t>Empowering youth and allowing them to participate in the community has shown to benefit their development. (Brennan, 2008). </a:t>
            </a:r>
          </a:p>
          <a:p>
            <a:pPr algn="just">
              <a:spcAft>
                <a:spcPts val="600"/>
              </a:spcAft>
              <a:buFont typeface="Wingdings" pitchFamily="2" charset="2"/>
              <a:buChar char="v"/>
            </a:pPr>
            <a:r>
              <a:rPr lang="en-US" sz="2400" b="1" dirty="0" smtClean="0">
                <a:solidFill>
                  <a:schemeClr val="tx1">
                    <a:lumMod val="65000"/>
                    <a:lumOff val="35000"/>
                  </a:schemeClr>
                </a:solidFill>
              </a:rPr>
              <a:t>Develops future leaders</a:t>
            </a:r>
          </a:p>
          <a:p>
            <a:pPr algn="just">
              <a:spcAft>
                <a:spcPts val="600"/>
              </a:spcAft>
              <a:buFont typeface="Wingdings" pitchFamily="2" charset="2"/>
              <a:buChar char="v"/>
            </a:pPr>
            <a:r>
              <a:rPr lang="en-US" sz="2400" b="1" dirty="0" smtClean="0">
                <a:solidFill>
                  <a:schemeClr val="tx1">
                    <a:lumMod val="65000"/>
                    <a:lumOff val="35000"/>
                  </a:schemeClr>
                </a:solidFill>
              </a:rPr>
              <a:t>Youth who are engaged in community efforts at a young age show better problem-solving and decision-making skills when compared to youth who are not engaged (Brennan, 2008). </a:t>
            </a:r>
          </a:p>
          <a:p>
            <a:pPr algn="just">
              <a:spcAft>
                <a:spcPts val="600"/>
              </a:spcAft>
              <a:buFont typeface="Wingdings" pitchFamily="2" charset="2"/>
              <a:buChar char="v"/>
            </a:pPr>
            <a:r>
              <a:rPr lang="en-US" sz="2400" b="1" dirty="0" smtClean="0">
                <a:solidFill>
                  <a:schemeClr val="tx1">
                    <a:lumMod val="65000"/>
                    <a:lumOff val="35000"/>
                  </a:schemeClr>
                </a:solidFill>
              </a:rPr>
              <a:t>Youth who develop positive relationships with adults in their communities have demonstrated better social and emotional development &amp; show an increase in social participation and community action (Brennan, 2008). </a:t>
            </a: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endParaRPr lang="en-US" dirty="0"/>
          </a:p>
        </p:txBody>
      </p:sp>
      <p:sp>
        <p:nvSpPr>
          <p:cNvPr id="4" name="Date Placeholder 3"/>
          <p:cNvSpPr>
            <a:spLocks noGrp="1"/>
          </p:cNvSpPr>
          <p:nvPr>
            <p:ph type="dt" sz="half" idx="10"/>
          </p:nvPr>
        </p:nvSpPr>
        <p:spPr/>
        <p:txBody>
          <a:bodyPr/>
          <a:lstStyle/>
          <a:p>
            <a:fld id="{F7B9CFCA-1369-48A2-A2BA-BA37F0D48FAD}"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smtClean="0"/>
              <a:t>THE NECESSITY ALREADY EXISTS</a:t>
            </a:r>
            <a:endParaRPr lang="en-US" dirty="0"/>
          </a:p>
        </p:txBody>
      </p:sp>
      <p:sp>
        <p:nvSpPr>
          <p:cNvPr id="3" name="Content Placeholder 2"/>
          <p:cNvSpPr>
            <a:spLocks noGrp="1"/>
          </p:cNvSpPr>
          <p:nvPr>
            <p:ph idx="1"/>
          </p:nvPr>
        </p:nvSpPr>
        <p:spPr>
          <a:xfrm>
            <a:off x="457200" y="1600200"/>
            <a:ext cx="8229600" cy="4648200"/>
          </a:xfrm>
        </p:spPr>
        <p:txBody>
          <a:bodyPr>
            <a:normAutofit fontScale="92500" lnSpcReduction="10000"/>
          </a:bodyPr>
          <a:lstStyle/>
          <a:p>
            <a:pPr algn="just">
              <a:spcAft>
                <a:spcPts val="600"/>
              </a:spcAft>
              <a:buFont typeface="Wingdings" pitchFamily="2" charset="2"/>
              <a:buChar char="v"/>
            </a:pPr>
            <a:r>
              <a:rPr lang="en-US" sz="2800" b="1" dirty="0" smtClean="0">
                <a:solidFill>
                  <a:schemeClr val="tx1">
                    <a:lumMod val="65000"/>
                    <a:lumOff val="35000"/>
                  </a:schemeClr>
                </a:solidFill>
              </a:rPr>
              <a:t>Neighborhood clean-up efforts, Tool borrowing kits</a:t>
            </a:r>
          </a:p>
          <a:p>
            <a:pPr algn="just">
              <a:spcAft>
                <a:spcPts val="600"/>
              </a:spcAft>
              <a:buFont typeface="Wingdings" pitchFamily="2" charset="2"/>
              <a:buChar char="v"/>
            </a:pPr>
            <a:r>
              <a:rPr lang="en-US" sz="2800" b="1" dirty="0" smtClean="0">
                <a:solidFill>
                  <a:schemeClr val="tx1">
                    <a:lumMod val="65000"/>
                    <a:lumOff val="35000"/>
                  </a:schemeClr>
                </a:solidFill>
              </a:rPr>
              <a:t>Hike for the </a:t>
            </a:r>
            <a:r>
              <a:rPr lang="en-US" sz="2800" b="1" dirty="0" smtClean="0">
                <a:solidFill>
                  <a:schemeClr val="tx1">
                    <a:lumMod val="65000"/>
                    <a:lumOff val="35000"/>
                  </a:schemeClr>
                </a:solidFill>
              </a:rPr>
              <a:t>Homeless </a:t>
            </a:r>
            <a:endParaRPr lang="en-US" sz="2800" b="1" dirty="0" smtClean="0">
              <a:solidFill>
                <a:schemeClr val="tx1">
                  <a:lumMod val="65000"/>
                  <a:lumOff val="35000"/>
                </a:schemeClr>
              </a:solidFill>
            </a:endParaRPr>
          </a:p>
          <a:p>
            <a:pPr algn="just">
              <a:spcAft>
                <a:spcPts val="600"/>
              </a:spcAft>
              <a:buFont typeface="Wingdings" pitchFamily="2" charset="2"/>
              <a:buChar char="v"/>
            </a:pPr>
            <a:r>
              <a:rPr lang="en-US" sz="2800" b="1" dirty="0" smtClean="0">
                <a:solidFill>
                  <a:schemeClr val="tx1">
                    <a:lumMod val="65000"/>
                    <a:lumOff val="35000"/>
                  </a:schemeClr>
                </a:solidFill>
              </a:rPr>
              <a:t>Dances, Youth Programming, “Ted Talks</a:t>
            </a:r>
            <a:r>
              <a:rPr lang="en-US" sz="2800" b="1" dirty="0" smtClean="0">
                <a:solidFill>
                  <a:schemeClr val="tx1">
                    <a:lumMod val="65000"/>
                    <a:lumOff val="35000"/>
                  </a:schemeClr>
                </a:solidFill>
              </a:rPr>
              <a:t>”, “MORTIFIED”</a:t>
            </a:r>
            <a:endParaRPr lang="en-US" sz="2800" b="1" dirty="0" smtClean="0">
              <a:solidFill>
                <a:schemeClr val="tx1">
                  <a:lumMod val="65000"/>
                  <a:lumOff val="35000"/>
                </a:schemeClr>
              </a:solidFill>
            </a:endParaRPr>
          </a:p>
          <a:p>
            <a:pPr algn="just">
              <a:spcAft>
                <a:spcPts val="600"/>
              </a:spcAft>
              <a:buFont typeface="Wingdings" pitchFamily="2" charset="2"/>
              <a:buChar char="v"/>
            </a:pPr>
            <a:r>
              <a:rPr lang="en-US" sz="2800" b="1" dirty="0" smtClean="0">
                <a:solidFill>
                  <a:schemeClr val="tx1">
                    <a:lumMod val="65000"/>
                    <a:lumOff val="35000"/>
                  </a:schemeClr>
                </a:solidFill>
              </a:rPr>
              <a:t>Tutoring, Literacy </a:t>
            </a:r>
            <a:r>
              <a:rPr lang="en-US" sz="2800" b="1" dirty="0" smtClean="0">
                <a:solidFill>
                  <a:schemeClr val="tx1">
                    <a:lumMod val="65000"/>
                    <a:lumOff val="35000"/>
                  </a:schemeClr>
                </a:solidFill>
              </a:rPr>
              <a:t>Efforts, Story Times</a:t>
            </a:r>
            <a:endParaRPr lang="en-US" sz="2800" b="1" dirty="0" smtClean="0">
              <a:solidFill>
                <a:schemeClr val="tx1">
                  <a:lumMod val="65000"/>
                  <a:lumOff val="35000"/>
                </a:schemeClr>
              </a:solidFill>
            </a:endParaRPr>
          </a:p>
          <a:p>
            <a:pPr algn="just">
              <a:spcAft>
                <a:spcPts val="600"/>
              </a:spcAft>
              <a:buFont typeface="Wingdings" pitchFamily="2" charset="2"/>
              <a:buChar char="v"/>
            </a:pPr>
            <a:r>
              <a:rPr lang="en-US" sz="2800" b="1" dirty="0" smtClean="0">
                <a:solidFill>
                  <a:schemeClr val="tx1">
                    <a:lumMod val="65000"/>
                    <a:lumOff val="35000"/>
                  </a:schemeClr>
                </a:solidFill>
              </a:rPr>
              <a:t>Alternative Spring Break</a:t>
            </a:r>
          </a:p>
          <a:p>
            <a:pPr algn="just">
              <a:spcAft>
                <a:spcPts val="600"/>
              </a:spcAft>
              <a:buFont typeface="Wingdings" pitchFamily="2" charset="2"/>
              <a:buChar char="v"/>
            </a:pPr>
            <a:r>
              <a:rPr lang="en-US" sz="2800" b="1" dirty="0" smtClean="0">
                <a:solidFill>
                  <a:schemeClr val="tx1">
                    <a:lumMod val="65000"/>
                    <a:lumOff val="35000"/>
                  </a:schemeClr>
                </a:solidFill>
              </a:rPr>
              <a:t>Comic-Cons, </a:t>
            </a:r>
            <a:r>
              <a:rPr lang="en-US" sz="2800" b="1" dirty="0" err="1" smtClean="0">
                <a:solidFill>
                  <a:schemeClr val="tx1">
                    <a:lumMod val="65000"/>
                    <a:lumOff val="35000"/>
                  </a:schemeClr>
                </a:solidFill>
              </a:rPr>
              <a:t>Crossfit</a:t>
            </a:r>
            <a:r>
              <a:rPr lang="en-US" sz="2800" b="1" dirty="0" smtClean="0">
                <a:solidFill>
                  <a:schemeClr val="tx1">
                    <a:lumMod val="65000"/>
                    <a:lumOff val="35000"/>
                  </a:schemeClr>
                </a:solidFill>
              </a:rPr>
              <a:t>, Coffee Shops, Collaborations</a:t>
            </a:r>
          </a:p>
          <a:p>
            <a:pPr algn="just">
              <a:spcAft>
                <a:spcPts val="600"/>
              </a:spcAft>
              <a:buFont typeface="Wingdings" pitchFamily="2" charset="2"/>
              <a:buChar char="v"/>
            </a:pPr>
            <a:r>
              <a:rPr lang="en-US" sz="2800" b="1" dirty="0" smtClean="0">
                <a:solidFill>
                  <a:schemeClr val="tx1">
                    <a:lumMod val="65000"/>
                    <a:lumOff val="35000"/>
                  </a:schemeClr>
                </a:solidFill>
              </a:rPr>
              <a:t>Input for Youth Centers, Libraries, </a:t>
            </a:r>
            <a:r>
              <a:rPr lang="en-US" sz="2800" b="1" dirty="0" err="1" smtClean="0">
                <a:solidFill>
                  <a:schemeClr val="tx1">
                    <a:lumMod val="65000"/>
                    <a:lumOff val="35000"/>
                  </a:schemeClr>
                </a:solidFill>
              </a:rPr>
              <a:t>Skateparks</a:t>
            </a:r>
            <a:r>
              <a:rPr lang="en-US" sz="2800" b="1" dirty="0" smtClean="0">
                <a:solidFill>
                  <a:schemeClr val="tx1">
                    <a:lumMod val="65000"/>
                    <a:lumOff val="35000"/>
                  </a:schemeClr>
                </a:solidFill>
              </a:rPr>
              <a:t>.  Strategic Plan &amp; Branding Initiatives. </a:t>
            </a:r>
            <a:endParaRPr lang="en-US" sz="2800" b="1" dirty="0" smtClean="0">
              <a:solidFill>
                <a:schemeClr val="tx1">
                  <a:lumMod val="65000"/>
                  <a:lumOff val="35000"/>
                </a:schemeClr>
              </a:solidFill>
            </a:endParaRPr>
          </a:p>
          <a:p>
            <a:pPr algn="just">
              <a:spcAft>
                <a:spcPts val="600"/>
              </a:spcAft>
              <a:buFont typeface="Wingdings" pitchFamily="2" charset="2"/>
              <a:buChar char="v"/>
            </a:pPr>
            <a:r>
              <a:rPr lang="en-US" sz="2800" b="1" dirty="0" smtClean="0">
                <a:solidFill>
                  <a:schemeClr val="tx1">
                    <a:lumMod val="65000"/>
                    <a:lumOff val="35000"/>
                  </a:schemeClr>
                </a:solidFill>
              </a:rPr>
              <a:t>Teen Town Hall</a:t>
            </a:r>
            <a:endParaRPr lang="en-US" sz="2800" b="1" dirty="0" smtClean="0">
              <a:solidFill>
                <a:schemeClr val="tx1">
                  <a:lumMod val="65000"/>
                  <a:lumOff val="35000"/>
                </a:schemeClr>
              </a:solidFill>
            </a:endParaRPr>
          </a:p>
          <a:p>
            <a:pPr algn="just">
              <a:spcAft>
                <a:spcPts val="600"/>
              </a:spcAft>
              <a:buNone/>
            </a:pPr>
            <a:endParaRPr lang="en-US" sz="2800" b="1" dirty="0" smtClean="0">
              <a:solidFill>
                <a:schemeClr val="tx1">
                  <a:lumMod val="65000"/>
                  <a:lumOff val="35000"/>
                </a:schemeClr>
              </a:solidFill>
            </a:endParaRPr>
          </a:p>
          <a:p>
            <a:pPr algn="just">
              <a:spcAft>
                <a:spcPts val="600"/>
              </a:spcAft>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endParaRPr lang="en-US" dirty="0"/>
          </a:p>
        </p:txBody>
      </p:sp>
      <p:sp>
        <p:nvSpPr>
          <p:cNvPr id="4" name="Date Placeholder 3"/>
          <p:cNvSpPr>
            <a:spLocks noGrp="1"/>
          </p:cNvSpPr>
          <p:nvPr>
            <p:ph type="dt" sz="half" idx="10"/>
          </p:nvPr>
        </p:nvSpPr>
        <p:spPr/>
        <p:txBody>
          <a:bodyPr/>
          <a:lstStyle/>
          <a:p>
            <a:fld id="{4F9431DC-8C38-49E9-9BD0-A95C20B95EED}"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accent3"/>
          </a:solidFill>
        </p:spPr>
        <p:txBody>
          <a:bodyPr/>
          <a:lstStyle/>
          <a:p>
            <a:r>
              <a:rPr lang="en-US" dirty="0" smtClean="0"/>
              <a:t>SUMMARY &amp; QUESTIONS </a:t>
            </a:r>
            <a:endParaRPr lang="en-US" dirty="0"/>
          </a:p>
        </p:txBody>
      </p:sp>
      <p:sp>
        <p:nvSpPr>
          <p:cNvPr id="3" name="Content Placeholder 2"/>
          <p:cNvSpPr>
            <a:spLocks noGrp="1"/>
          </p:cNvSpPr>
          <p:nvPr>
            <p:ph idx="1"/>
          </p:nvPr>
        </p:nvSpPr>
        <p:spPr>
          <a:xfrm>
            <a:off x="457200" y="1447801"/>
            <a:ext cx="8229600" cy="4343400"/>
          </a:xfrm>
        </p:spPr>
        <p:txBody>
          <a:bodyPr>
            <a:normAutofit/>
          </a:bodyPr>
          <a:lstStyle/>
          <a:p>
            <a:pPr>
              <a:buNone/>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None/>
            </a:pPr>
            <a:endParaRPr lang="en-US" sz="2400" b="1" dirty="0" smtClean="0">
              <a:solidFill>
                <a:schemeClr val="tx1">
                  <a:lumMod val="65000"/>
                  <a:lumOff val="35000"/>
                </a:schemeClr>
              </a:solidFill>
            </a:endParaRPr>
          </a:p>
          <a:p>
            <a:pPr>
              <a:buNone/>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endParaRPr lang="en-US" dirty="0"/>
          </a:p>
        </p:txBody>
      </p:sp>
      <p:pic>
        <p:nvPicPr>
          <p:cNvPr id="4" name="Picture 3" descr="LImitless 2017 025.JPG"/>
          <p:cNvPicPr>
            <a:picLocks noChangeAspect="1"/>
          </p:cNvPicPr>
          <p:nvPr/>
        </p:nvPicPr>
        <p:blipFill>
          <a:blip r:embed="rId3" cstate="print"/>
          <a:stretch>
            <a:fillRect/>
          </a:stretch>
        </p:blipFill>
        <p:spPr>
          <a:xfrm>
            <a:off x="1447800" y="1524000"/>
            <a:ext cx="6172200" cy="4648200"/>
          </a:xfrm>
          <a:prstGeom prst="rect">
            <a:avLst/>
          </a:prstGeom>
          <a:ln w="57150">
            <a:solidFill>
              <a:schemeClr val="accent1"/>
            </a:solidFill>
          </a:ln>
        </p:spPr>
      </p:pic>
      <p:sp>
        <p:nvSpPr>
          <p:cNvPr id="5" name="Date Placeholder 4"/>
          <p:cNvSpPr>
            <a:spLocks noGrp="1"/>
          </p:cNvSpPr>
          <p:nvPr>
            <p:ph type="dt" sz="half" idx="10"/>
          </p:nvPr>
        </p:nvSpPr>
        <p:spPr/>
        <p:txBody>
          <a:bodyPr/>
          <a:lstStyle/>
          <a:p>
            <a:fld id="{B7338DF8-65AF-48E5-85BF-0AF99F365327}"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smtClean="0"/>
              <a:t>CONTACT ME!</a:t>
            </a:r>
            <a:endParaRPr lang="en-US" dirty="0"/>
          </a:p>
        </p:txBody>
      </p:sp>
      <p:sp>
        <p:nvSpPr>
          <p:cNvPr id="3" name="Content Placeholder 2"/>
          <p:cNvSpPr>
            <a:spLocks noGrp="1"/>
          </p:cNvSpPr>
          <p:nvPr>
            <p:ph idx="1"/>
          </p:nvPr>
        </p:nvSpPr>
        <p:spPr>
          <a:xfrm>
            <a:off x="1524000" y="1828800"/>
            <a:ext cx="5867400" cy="3429000"/>
          </a:xfrm>
          <a:solidFill>
            <a:schemeClr val="tx2">
              <a:lumMod val="20000"/>
              <a:lumOff val="80000"/>
            </a:schemeClr>
          </a:solidFill>
        </p:spPr>
        <p:txBody>
          <a:bodyPr>
            <a:normAutofit/>
          </a:bodyPr>
          <a:lstStyle/>
          <a:p>
            <a:pPr>
              <a:buNone/>
            </a:pPr>
            <a:endParaRPr lang="en-US" sz="2400" b="1" dirty="0" smtClean="0"/>
          </a:p>
          <a:p>
            <a:pPr>
              <a:buFont typeface="Wingdings" pitchFamily="2" charset="2"/>
              <a:buChar char="v"/>
            </a:pPr>
            <a:r>
              <a:rPr lang="en-US" sz="2400" b="1" dirty="0" smtClean="0">
                <a:hlinkClick r:id="rId3"/>
              </a:rPr>
              <a:t>Email: Emily.Scherrer@SierraVistaAZ.gov</a:t>
            </a:r>
            <a:r>
              <a:rPr lang="en-US" sz="2400" b="1" dirty="0" smtClean="0"/>
              <a:t> </a:t>
            </a:r>
          </a:p>
          <a:p>
            <a:pPr>
              <a:buFont typeface="Wingdings" pitchFamily="2" charset="2"/>
              <a:buChar char="v"/>
            </a:pPr>
            <a:r>
              <a:rPr lang="en-US" sz="2400" b="1" dirty="0" smtClean="0"/>
              <a:t>Ph: 520-439-2252</a:t>
            </a:r>
          </a:p>
          <a:p>
            <a:pPr>
              <a:buFont typeface="Wingdings" pitchFamily="2" charset="2"/>
              <a:buChar char="v"/>
            </a:pPr>
            <a:r>
              <a:rPr lang="en-US" sz="2400" b="1" dirty="0" err="1" smtClean="0"/>
              <a:t>Facebook</a:t>
            </a:r>
            <a:r>
              <a:rPr lang="en-US" sz="2400" b="1" dirty="0" smtClean="0"/>
              <a:t>: Emily Scherrer</a:t>
            </a:r>
          </a:p>
          <a:p>
            <a:pPr>
              <a:buFont typeface="Wingdings" pitchFamily="2" charset="2"/>
              <a:buChar char="v"/>
            </a:pPr>
            <a:r>
              <a:rPr lang="en-US" sz="2400" b="1" dirty="0" err="1" smtClean="0"/>
              <a:t>Instagram</a:t>
            </a:r>
            <a:r>
              <a:rPr lang="en-US" sz="2400" b="1" dirty="0" smtClean="0"/>
              <a:t>: ITSALLARIZONA</a:t>
            </a:r>
          </a:p>
          <a:p>
            <a:pPr>
              <a:buFont typeface="Wingdings" pitchFamily="2" charset="2"/>
              <a:buChar char="v"/>
            </a:pPr>
            <a:r>
              <a:rPr lang="en-US" sz="2400" b="1" dirty="0" err="1" smtClean="0"/>
              <a:t>Snapchat</a:t>
            </a:r>
            <a:r>
              <a:rPr lang="en-US" sz="2400" b="1" dirty="0" smtClean="0"/>
              <a:t>: Emily Scherrer</a:t>
            </a:r>
          </a:p>
          <a:p>
            <a:pPr>
              <a:buFont typeface="Wingdings" pitchFamily="2" charset="2"/>
              <a:buChar char="v"/>
            </a:pPr>
            <a:r>
              <a:rPr lang="en-US" sz="2400" b="1" dirty="0" err="1" smtClean="0"/>
              <a:t>Linkedin</a:t>
            </a:r>
            <a:r>
              <a:rPr lang="en-US" sz="2400" b="1" dirty="0" smtClean="0"/>
              <a:t>: Emily Scherrer</a:t>
            </a: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None/>
            </a:pPr>
            <a:endParaRPr lang="en-US" sz="2400" b="1" dirty="0" smtClean="0">
              <a:solidFill>
                <a:schemeClr val="tx1">
                  <a:lumMod val="65000"/>
                  <a:lumOff val="35000"/>
                </a:schemeClr>
              </a:solidFill>
            </a:endParaRPr>
          </a:p>
          <a:p>
            <a:pPr>
              <a:buNone/>
            </a:pPr>
            <a:endParaRPr lang="en-US" sz="2400" b="1" dirty="0" smtClean="0">
              <a:solidFill>
                <a:schemeClr val="tx1">
                  <a:lumMod val="65000"/>
                  <a:lumOff val="35000"/>
                </a:schemeClr>
              </a:solidFill>
            </a:endParaRPr>
          </a:p>
          <a:p>
            <a:pPr>
              <a:buNone/>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pPr lvl="1">
              <a:buFont typeface="Wingdings" pitchFamily="2" charset="2"/>
              <a:buChar char="Ø"/>
            </a:pPr>
            <a:endParaRPr lang="en-US" sz="2000" b="1" dirty="0" smtClean="0">
              <a:solidFill>
                <a:schemeClr val="tx1">
                  <a:lumMod val="65000"/>
                  <a:lumOff val="35000"/>
                </a:schemeClr>
              </a:solidFill>
            </a:endParaRPr>
          </a:p>
          <a:p>
            <a:endParaRPr lang="en-US" dirty="0"/>
          </a:p>
        </p:txBody>
      </p:sp>
      <p:sp>
        <p:nvSpPr>
          <p:cNvPr id="6" name="Date Placeholder 5"/>
          <p:cNvSpPr>
            <a:spLocks noGrp="1"/>
          </p:cNvSpPr>
          <p:nvPr>
            <p:ph type="dt" sz="half" idx="10"/>
          </p:nvPr>
        </p:nvSpPr>
        <p:spPr/>
        <p:txBody>
          <a:bodyPr/>
          <a:lstStyle/>
          <a:p>
            <a:fld id="{EABBE2D4-26C3-4EE3-8CEB-082B0419D869}" type="datetime1">
              <a:rPr lang="en-US" smtClean="0"/>
              <a:pPr/>
              <a:t>3/23/17</a:t>
            </a:fld>
            <a:endParaRPr lang="en-US"/>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smtClean="0"/>
              <a:t>PROGRAM BACKGROUND</a:t>
            </a:r>
            <a:endParaRPr lang="en-US" dirty="0"/>
          </a:p>
        </p:txBody>
      </p:sp>
      <p:sp>
        <p:nvSpPr>
          <p:cNvPr id="3" name="Content Placeholder 2"/>
          <p:cNvSpPr>
            <a:spLocks noGrp="1"/>
          </p:cNvSpPr>
          <p:nvPr>
            <p:ph idx="1"/>
          </p:nvPr>
        </p:nvSpPr>
        <p:spPr/>
        <p:txBody>
          <a:bodyPr>
            <a:normAutofit fontScale="92500" lnSpcReduction="10000"/>
          </a:bodyPr>
          <a:lstStyle/>
          <a:p>
            <a:pPr algn="just">
              <a:buFont typeface="Wingdings" pitchFamily="2" charset="2"/>
              <a:buChar char="v"/>
            </a:pPr>
            <a:r>
              <a:rPr lang="en-US" sz="2400" b="1" dirty="0" smtClean="0">
                <a:solidFill>
                  <a:schemeClr val="tx1">
                    <a:lumMod val="65000"/>
                    <a:lumOff val="35000"/>
                  </a:schemeClr>
                </a:solidFill>
              </a:rPr>
              <a:t>Youth Commission of Sierra Vista. Originally created as the Youth Council in 1972, the body was restructured as a commission in 1996. The purpose of the Youth Commission is to advise the City Council on matters of concern to the youth of Sierra Vista, recommend and encourage action programs and legislation beneficial to the youth of the community, promote better understanding and integration of youth and the local government, and assist in the planning, operation, and evaluation of the local service delivery system for youth-related services as consumers of these services. </a:t>
            </a:r>
          </a:p>
          <a:p>
            <a:pPr algn="just">
              <a:buFont typeface="Wingdings" pitchFamily="2" charset="2"/>
              <a:buChar char="v"/>
            </a:pPr>
            <a:r>
              <a:rPr lang="en-US" sz="2400" b="1" dirty="0" smtClean="0">
                <a:solidFill>
                  <a:schemeClr val="tx1">
                    <a:lumMod val="65000"/>
                    <a:lumOff val="35000"/>
                  </a:schemeClr>
                </a:solidFill>
              </a:rPr>
              <a:t>Following recommendation, staff moved forward to create some kind of day-long leadership conference for local teens. </a:t>
            </a:r>
          </a:p>
          <a:p>
            <a:pPr algn="just">
              <a:buFont typeface="Wingdings" pitchFamily="2" charset="2"/>
              <a:buChar char="v"/>
            </a:pPr>
            <a:r>
              <a:rPr lang="en-US" sz="2400" b="1" dirty="0" smtClean="0">
                <a:solidFill>
                  <a:schemeClr val="tx1">
                    <a:lumMod val="65000"/>
                    <a:lumOff val="35000"/>
                  </a:schemeClr>
                </a:solidFill>
              </a:rPr>
              <a:t>At least one service project per year, and one civic engagement “project.” </a:t>
            </a:r>
          </a:p>
          <a:p>
            <a:endParaRPr lang="en-US" dirty="0"/>
          </a:p>
        </p:txBody>
      </p:sp>
      <p:sp>
        <p:nvSpPr>
          <p:cNvPr id="4" name="Date Placeholder 3"/>
          <p:cNvSpPr>
            <a:spLocks noGrp="1"/>
          </p:cNvSpPr>
          <p:nvPr>
            <p:ph type="dt" sz="half" idx="10"/>
          </p:nvPr>
        </p:nvSpPr>
        <p:spPr/>
        <p:txBody>
          <a:bodyPr/>
          <a:lstStyle/>
          <a:p>
            <a:fld id="{4B5465C6-A38C-468A-A125-6883D7D7A2EF}"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accent3"/>
          </a:solidFill>
        </p:spPr>
        <p:txBody>
          <a:bodyPr/>
          <a:lstStyle/>
          <a:p>
            <a:r>
              <a:rPr lang="en-US" dirty="0" smtClean="0"/>
              <a:t>WHY #POWERUP AND #WTF IS IT?</a:t>
            </a:r>
            <a:endParaRPr lang="en-US" dirty="0"/>
          </a:p>
        </p:txBody>
      </p:sp>
      <p:pic>
        <p:nvPicPr>
          <p:cNvPr id="4" name="Content Placeholder 3" descr="LImitless 2017 028.JPG"/>
          <p:cNvPicPr>
            <a:picLocks noGrp="1" noChangeAspect="1"/>
          </p:cNvPicPr>
          <p:nvPr>
            <p:ph idx="1"/>
          </p:nvPr>
        </p:nvPicPr>
        <p:blipFill>
          <a:blip r:embed="rId3" cstate="print"/>
          <a:stretch>
            <a:fillRect/>
          </a:stretch>
        </p:blipFill>
        <p:spPr>
          <a:xfrm>
            <a:off x="2514600" y="1371600"/>
            <a:ext cx="4267200" cy="5181600"/>
          </a:xfrm>
        </p:spPr>
      </p:pic>
      <p:sp>
        <p:nvSpPr>
          <p:cNvPr id="5" name="Date Placeholder 4"/>
          <p:cNvSpPr>
            <a:spLocks noGrp="1"/>
          </p:cNvSpPr>
          <p:nvPr>
            <p:ph type="dt" sz="half" idx="10"/>
          </p:nvPr>
        </p:nvSpPr>
        <p:spPr/>
        <p:txBody>
          <a:bodyPr/>
          <a:lstStyle/>
          <a:p>
            <a:fld id="{BBED22E8-236C-4830-8A5F-272A2BED1597}"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normAutofit/>
          </a:bodyPr>
          <a:lstStyle/>
          <a:p>
            <a:r>
              <a:rPr lang="en-US" dirty="0" smtClean="0"/>
              <a:t>PROGRAM STEERING COMMITTEE</a:t>
            </a:r>
            <a:endParaRPr lang="en-US" dirty="0"/>
          </a:p>
        </p:txBody>
      </p:sp>
      <p:sp>
        <p:nvSpPr>
          <p:cNvPr id="3" name="Content Placeholder 2"/>
          <p:cNvSpPr>
            <a:spLocks noGrp="1"/>
          </p:cNvSpPr>
          <p:nvPr>
            <p:ph idx="1"/>
          </p:nvPr>
        </p:nvSpPr>
        <p:spPr>
          <a:xfrm>
            <a:off x="457200" y="1447800"/>
            <a:ext cx="8229600" cy="4800600"/>
          </a:xfrm>
        </p:spPr>
        <p:txBody>
          <a:bodyPr>
            <a:normAutofit fontScale="92500" lnSpcReduction="10000"/>
          </a:bodyPr>
          <a:lstStyle/>
          <a:p>
            <a:pPr>
              <a:buFont typeface="Wingdings" pitchFamily="2" charset="2"/>
              <a:buChar char="v"/>
            </a:pPr>
            <a:r>
              <a:rPr lang="en-US" sz="2800" b="1" dirty="0" smtClean="0">
                <a:solidFill>
                  <a:schemeClr val="tx1">
                    <a:lumMod val="65000"/>
                    <a:lumOff val="35000"/>
                  </a:schemeClr>
                </a:solidFill>
              </a:rPr>
              <a:t>Conference must have at least one, if not two, motivational type speakers and break out sessions.</a:t>
            </a:r>
          </a:p>
          <a:p>
            <a:pPr>
              <a:buFont typeface="Wingdings" pitchFamily="2" charset="2"/>
              <a:buChar char="v"/>
            </a:pPr>
            <a:r>
              <a:rPr lang="en-US" sz="2800" b="1" dirty="0" smtClean="0">
                <a:solidFill>
                  <a:schemeClr val="tx1">
                    <a:lumMod val="65000"/>
                    <a:lumOff val="35000"/>
                  </a:schemeClr>
                </a:solidFill>
              </a:rPr>
              <a:t>Applications reviewed and approved on a first come, first-served basis. Have requirements.</a:t>
            </a:r>
          </a:p>
          <a:p>
            <a:pPr>
              <a:buFont typeface="Wingdings" pitchFamily="2" charset="2"/>
              <a:buChar char="v"/>
            </a:pPr>
            <a:r>
              <a:rPr lang="en-US" sz="2800" b="1" dirty="0" smtClean="0">
                <a:solidFill>
                  <a:schemeClr val="tx1">
                    <a:lumMod val="65000"/>
                    <a:lumOff val="35000"/>
                  </a:schemeClr>
                </a:solidFill>
              </a:rPr>
              <a:t>Work with area schools to promote the event and get applications.  Also, approvals for days off and possible bus route options.</a:t>
            </a:r>
          </a:p>
          <a:p>
            <a:pPr>
              <a:buFont typeface="Wingdings" pitchFamily="2" charset="2"/>
              <a:buChar char="v"/>
            </a:pPr>
            <a:r>
              <a:rPr lang="en-US" sz="2800" b="1" dirty="0" smtClean="0">
                <a:solidFill>
                  <a:schemeClr val="tx1">
                    <a:lumMod val="65000"/>
                    <a:lumOff val="35000"/>
                  </a:schemeClr>
                </a:solidFill>
              </a:rPr>
              <a:t>Must have space available to fit the number of teens allowed to attend.  </a:t>
            </a:r>
          </a:p>
          <a:p>
            <a:pPr>
              <a:buFont typeface="Wingdings" pitchFamily="2" charset="2"/>
              <a:buChar char="v"/>
            </a:pPr>
            <a:r>
              <a:rPr lang="en-US" sz="2800" b="1" dirty="0" smtClean="0">
                <a:solidFill>
                  <a:schemeClr val="tx1">
                    <a:lumMod val="65000"/>
                    <a:lumOff val="35000"/>
                  </a:schemeClr>
                </a:solidFill>
              </a:rPr>
              <a:t>Requirements for scholarship winner</a:t>
            </a:r>
          </a:p>
          <a:p>
            <a:pPr>
              <a:buFont typeface="Wingdings" pitchFamily="2" charset="2"/>
              <a:buChar char="v"/>
            </a:pPr>
            <a:r>
              <a:rPr lang="en-US" sz="2800" b="1" dirty="0" smtClean="0">
                <a:solidFill>
                  <a:schemeClr val="tx1">
                    <a:lumMod val="65000"/>
                    <a:lumOff val="35000"/>
                  </a:schemeClr>
                </a:solidFill>
              </a:rPr>
              <a:t>Youth/Teen involvement in planning, set up, takedown, program leaders, and so forth.</a:t>
            </a:r>
          </a:p>
          <a:p>
            <a:pPr>
              <a:buFont typeface="Wingdings" pitchFamily="2" charset="2"/>
              <a:buChar char="v"/>
            </a:pPr>
            <a:endParaRPr lang="en-US" sz="2400" b="1" dirty="0" smtClean="0">
              <a:solidFill>
                <a:schemeClr val="tx1">
                  <a:lumMod val="65000"/>
                  <a:lumOff val="35000"/>
                </a:schemeClr>
              </a:solidFill>
            </a:endParaRPr>
          </a:p>
          <a:p>
            <a:pPr>
              <a:buFont typeface="Wingdings" pitchFamily="2" charset="2"/>
              <a:buChar char="v"/>
            </a:pPr>
            <a:endParaRPr lang="en-US" sz="2400" b="1" dirty="0">
              <a:solidFill>
                <a:schemeClr val="tx1">
                  <a:lumMod val="65000"/>
                  <a:lumOff val="35000"/>
                </a:schemeClr>
              </a:solidFill>
            </a:endParaRPr>
          </a:p>
        </p:txBody>
      </p:sp>
      <p:sp>
        <p:nvSpPr>
          <p:cNvPr id="4" name="Date Placeholder 3"/>
          <p:cNvSpPr>
            <a:spLocks noGrp="1"/>
          </p:cNvSpPr>
          <p:nvPr>
            <p:ph type="dt" sz="half" idx="10"/>
          </p:nvPr>
        </p:nvSpPr>
        <p:spPr/>
        <p:txBody>
          <a:bodyPr/>
          <a:lstStyle/>
          <a:p>
            <a:fld id="{A02AA325-E298-41B4-BF7A-F1A1133D8077}"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3"/>
          </a:solidFill>
        </p:spPr>
        <p:txBody>
          <a:bodyPr>
            <a:normAutofit/>
          </a:bodyPr>
          <a:lstStyle/>
          <a:p>
            <a:r>
              <a:rPr lang="en-US" dirty="0" smtClean="0"/>
              <a:t>Registration </a:t>
            </a:r>
            <a:endParaRPr lang="en-US" dirty="0"/>
          </a:p>
        </p:txBody>
      </p:sp>
      <p:pic>
        <p:nvPicPr>
          <p:cNvPr id="6" name="Content Placeholder 5" descr="2017 LIMITLESS registration and reference forms combined fillable.pdf"/>
          <p:cNvPicPr>
            <a:picLocks noGrp="1" noChangeAspect="1"/>
          </p:cNvPicPr>
          <p:nvPr>
            <p:ph idx="1"/>
          </p:nvPr>
        </p:nvPicPr>
        <p:blipFill>
          <a:blip r:embed="rId3">
            <a:extLst>
              <a:ext uri="{28A0092B-C50C-407E-A947-70E740481C1C}">
                <a14:useLocalDpi xmlns:a14="http://schemas.microsoft.com/office/drawing/2010/main" val="0"/>
              </a:ext>
            </a:extLst>
          </a:blip>
          <a:srcRect t="28751" b="28751"/>
          <a:stretch>
            <a:fillRect/>
          </a:stretch>
        </p:blipFill>
        <p:spPr>
          <a:xfrm>
            <a:off x="457200" y="1371600"/>
            <a:ext cx="8229600" cy="4754563"/>
          </a:xfrm>
        </p:spPr>
      </p:pic>
      <p:sp>
        <p:nvSpPr>
          <p:cNvPr id="4" name="Date Placeholder 3"/>
          <p:cNvSpPr>
            <a:spLocks noGrp="1"/>
          </p:cNvSpPr>
          <p:nvPr>
            <p:ph type="dt" sz="half" idx="10"/>
          </p:nvPr>
        </p:nvSpPr>
        <p:spPr/>
        <p:txBody>
          <a:bodyPr/>
          <a:lstStyle/>
          <a:p>
            <a:fld id="{24F9696F-5299-4709-8AD9-6A00850FC3BA}"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718211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smtClean="0"/>
              <a:t>Itinerary 2016 &amp; 2017</a:t>
            </a:r>
            <a:endParaRPr lang="en-US" dirty="0"/>
          </a:p>
        </p:txBody>
      </p:sp>
      <p:pic>
        <p:nvPicPr>
          <p:cNvPr id="8" name="Content Placeholder 7" descr="POWER UP  SV 2016 ITINERARY-2.pdf"/>
          <p:cNvPicPr>
            <a:picLocks noGrp="1" noChangeAspect="1"/>
          </p:cNvPicPr>
          <p:nvPr>
            <p:ph sz="half" idx="1"/>
          </p:nvPr>
        </p:nvPicPr>
        <p:blipFill>
          <a:blip r:embed="rId2">
            <a:extLst>
              <a:ext uri="{28A0092B-C50C-407E-A947-70E740481C1C}">
                <a14:useLocalDpi xmlns:a14="http://schemas.microsoft.com/office/drawing/2010/main" val="0"/>
              </a:ext>
            </a:extLst>
          </a:blip>
          <a:srcRect t="6701" b="6701"/>
          <a:stretch>
            <a:fillRect/>
          </a:stretch>
        </p:blipFill>
        <p:spPr/>
      </p:pic>
      <p:pic>
        <p:nvPicPr>
          <p:cNvPr id="7" name="Content Placeholder 6" descr="Limitless Itinerary 2017.pdf"/>
          <p:cNvPicPr>
            <a:picLocks noGrp="1" noChangeAspect="1"/>
          </p:cNvPicPr>
          <p:nvPr>
            <p:ph sz="half" idx="2"/>
          </p:nvPr>
        </p:nvPicPr>
        <p:blipFill>
          <a:blip r:embed="rId3">
            <a:extLst>
              <a:ext uri="{28A0092B-C50C-407E-A947-70E740481C1C}">
                <a14:useLocalDpi xmlns:a14="http://schemas.microsoft.com/office/drawing/2010/main" val="0"/>
              </a:ext>
            </a:extLst>
          </a:blip>
          <a:srcRect t="6701" b="6701"/>
          <a:stretch>
            <a:fillRect/>
          </a:stretch>
        </p:blipFill>
        <p:spPr/>
      </p:pic>
      <p:sp>
        <p:nvSpPr>
          <p:cNvPr id="5" name="Date Placeholder 4"/>
          <p:cNvSpPr>
            <a:spLocks noGrp="1"/>
          </p:cNvSpPr>
          <p:nvPr>
            <p:ph type="dt" sz="half" idx="10"/>
          </p:nvPr>
        </p:nvSpPr>
        <p:spPr/>
        <p:txBody>
          <a:bodyPr/>
          <a:lstStyle/>
          <a:p>
            <a:fld id="{A1BF6522-7FFF-490C-8AE7-D93331839D85}" type="datetime1">
              <a:rPr lang="en-US" smtClean="0"/>
              <a:pPr/>
              <a:t>3/23/17</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960477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chemeClr val="accent3"/>
          </a:solidFill>
        </p:spPr>
        <p:txBody>
          <a:bodyPr/>
          <a:lstStyle/>
          <a:p>
            <a:r>
              <a:rPr lang="en-US" dirty="0" smtClean="0"/>
              <a:t>PROGRAM OBJECTIVES</a:t>
            </a:r>
            <a:endParaRPr lang="en-US" dirty="0"/>
          </a:p>
        </p:txBody>
      </p:sp>
      <p:sp>
        <p:nvSpPr>
          <p:cNvPr id="3" name="Content Placeholder 2"/>
          <p:cNvSpPr>
            <a:spLocks noGrp="1"/>
          </p:cNvSpPr>
          <p:nvPr>
            <p:ph idx="1"/>
          </p:nvPr>
        </p:nvSpPr>
        <p:spPr>
          <a:xfrm>
            <a:off x="457200" y="1295400"/>
            <a:ext cx="8229600" cy="5105400"/>
          </a:xfrm>
        </p:spPr>
        <p:txBody>
          <a:bodyPr>
            <a:normAutofit fontScale="85000" lnSpcReduction="20000"/>
          </a:bodyPr>
          <a:lstStyle/>
          <a:p>
            <a:pPr marL="341313" indent="-341313">
              <a:spcAft>
                <a:spcPts val="1200"/>
              </a:spcAft>
              <a:buFont typeface="Wingdings" pitchFamily="2" charset="2"/>
              <a:buChar char="v"/>
            </a:pPr>
            <a:r>
              <a:rPr lang="en-US" sz="2600" b="1" dirty="0" smtClean="0">
                <a:solidFill>
                  <a:schemeClr val="tx1">
                    <a:lumMod val="65000"/>
                    <a:lumOff val="35000"/>
                  </a:schemeClr>
                </a:solidFill>
              </a:rPr>
              <a:t>Encourage and motivate area teens to think about their personal identities, the future of their city, and Arizona as a whole.  Promote awareness of local government, local businesses (Local First), and non-profit opportunities in their hometown. Encourage teens to be active citizens in their communities.</a:t>
            </a:r>
          </a:p>
          <a:p>
            <a:pPr marL="341313" indent="-341313">
              <a:spcAft>
                <a:spcPts val="1200"/>
              </a:spcAft>
              <a:buFont typeface="Wingdings" pitchFamily="2" charset="2"/>
              <a:buChar char="v"/>
            </a:pPr>
            <a:r>
              <a:rPr lang="en-US" sz="2600" b="1" dirty="0" smtClean="0">
                <a:solidFill>
                  <a:schemeClr val="tx1">
                    <a:lumMod val="65000"/>
                    <a:lumOff val="35000"/>
                  </a:schemeClr>
                </a:solidFill>
              </a:rPr>
              <a:t>Create a scholarship for at least one high school junior/senior who attended the conference based on a writing contest.</a:t>
            </a:r>
          </a:p>
          <a:p>
            <a:pPr marL="341313" indent="-341313">
              <a:spcAft>
                <a:spcPts val="1200"/>
              </a:spcAft>
              <a:buFont typeface="Wingdings" pitchFamily="2" charset="2"/>
              <a:buChar char="v"/>
            </a:pPr>
            <a:r>
              <a:rPr lang="en-US" sz="2600" b="1" dirty="0" smtClean="0">
                <a:solidFill>
                  <a:schemeClr val="tx1">
                    <a:lumMod val="65000"/>
                    <a:lumOff val="35000"/>
                  </a:schemeClr>
                </a:solidFill>
              </a:rPr>
              <a:t>Increase visibility of teens in our community by using social media and outreach to cover event.</a:t>
            </a:r>
          </a:p>
          <a:p>
            <a:pPr marL="341313" indent="-341313">
              <a:spcAft>
                <a:spcPts val="1200"/>
              </a:spcAft>
              <a:buFont typeface="Wingdings" pitchFamily="2" charset="2"/>
              <a:buChar char="v"/>
            </a:pPr>
            <a:r>
              <a:rPr lang="en-US" sz="2600" b="1" dirty="0" smtClean="0">
                <a:solidFill>
                  <a:schemeClr val="tx1">
                    <a:lumMod val="65000"/>
                    <a:lumOff val="35000"/>
                  </a:schemeClr>
                </a:solidFill>
              </a:rPr>
              <a:t>Include some type of remembrance project for the community to view publicly.  </a:t>
            </a:r>
          </a:p>
          <a:p>
            <a:pPr marL="341313" indent="-341313">
              <a:spcAft>
                <a:spcPts val="1200"/>
              </a:spcAft>
              <a:buFont typeface="Wingdings" pitchFamily="2" charset="2"/>
              <a:buChar char="v"/>
            </a:pPr>
            <a:r>
              <a:rPr lang="en-US" sz="2600" b="1" dirty="0" smtClean="0">
                <a:solidFill>
                  <a:schemeClr val="tx1">
                    <a:lumMod val="65000"/>
                    <a:lumOff val="35000"/>
                  </a:schemeClr>
                </a:solidFill>
              </a:rPr>
              <a:t>Make the big city “opportunities” happen in our own community.</a:t>
            </a:r>
          </a:p>
          <a:p>
            <a:pPr marL="341313" indent="-341313">
              <a:spcAft>
                <a:spcPts val="1200"/>
              </a:spcAft>
              <a:buFont typeface="Wingdings" pitchFamily="2" charset="2"/>
              <a:buChar char="v"/>
            </a:pPr>
            <a:r>
              <a:rPr lang="en-US" sz="2600" b="1" dirty="0" smtClean="0">
                <a:solidFill>
                  <a:schemeClr val="tx1">
                    <a:lumMod val="65000"/>
                    <a:lumOff val="35000"/>
                  </a:schemeClr>
                </a:solidFill>
              </a:rPr>
              <a:t>Include “at risk” teens in the event.</a:t>
            </a:r>
          </a:p>
          <a:p>
            <a:pPr marL="341313" indent="-341313">
              <a:spcAft>
                <a:spcPts val="1200"/>
              </a:spcAft>
              <a:buFont typeface="Wingdings" pitchFamily="2" charset="2"/>
              <a:buChar char="v"/>
            </a:pPr>
            <a:endParaRPr lang="en-US" sz="2400" b="1" dirty="0" smtClean="0">
              <a:solidFill>
                <a:schemeClr val="tx1">
                  <a:lumMod val="65000"/>
                  <a:lumOff val="35000"/>
                </a:schemeClr>
              </a:solidFill>
            </a:endParaRPr>
          </a:p>
          <a:p>
            <a:endParaRPr lang="en-US" dirty="0"/>
          </a:p>
        </p:txBody>
      </p:sp>
      <p:sp>
        <p:nvSpPr>
          <p:cNvPr id="4" name="Date Placeholder 3"/>
          <p:cNvSpPr>
            <a:spLocks noGrp="1"/>
          </p:cNvSpPr>
          <p:nvPr>
            <p:ph type="dt" sz="half" idx="10"/>
          </p:nvPr>
        </p:nvSpPr>
        <p:spPr/>
        <p:txBody>
          <a:bodyPr/>
          <a:lstStyle/>
          <a:p>
            <a:fld id="{0E07EE81-239A-4EB3-AF5C-44FB5C38C86A}"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smtClean="0"/>
              <a:t>FUNDING CONSIDERATIONS</a:t>
            </a:r>
            <a:endParaRPr lang="en-US" dirty="0"/>
          </a:p>
        </p:txBody>
      </p:sp>
      <p:sp>
        <p:nvSpPr>
          <p:cNvPr id="3" name="Content Placeholder 2"/>
          <p:cNvSpPr>
            <a:spLocks noGrp="1"/>
          </p:cNvSpPr>
          <p:nvPr>
            <p:ph idx="1"/>
          </p:nvPr>
        </p:nvSpPr>
        <p:spPr>
          <a:xfrm>
            <a:off x="457200" y="1447800"/>
            <a:ext cx="8229600" cy="3733800"/>
          </a:xfrm>
        </p:spPr>
        <p:txBody>
          <a:bodyPr>
            <a:noAutofit/>
          </a:bodyPr>
          <a:lstStyle/>
          <a:p>
            <a:pPr>
              <a:buFont typeface="Wingdings" pitchFamily="2" charset="2"/>
              <a:buChar char="v"/>
            </a:pPr>
            <a:r>
              <a:rPr lang="en-US" sz="2800" b="1" dirty="0" smtClean="0">
                <a:solidFill>
                  <a:schemeClr val="tx1">
                    <a:lumMod val="65000"/>
                    <a:lumOff val="35000"/>
                  </a:schemeClr>
                </a:solidFill>
              </a:rPr>
              <a:t>What can we use from the budget, if anything? </a:t>
            </a:r>
          </a:p>
          <a:p>
            <a:pPr>
              <a:buFont typeface="Wingdings" pitchFamily="2" charset="2"/>
              <a:buChar char="v"/>
            </a:pPr>
            <a:r>
              <a:rPr lang="en-US" sz="2800" b="1" dirty="0" smtClean="0">
                <a:solidFill>
                  <a:schemeClr val="tx1">
                    <a:lumMod val="65000"/>
                    <a:lumOff val="35000"/>
                  </a:schemeClr>
                </a:solidFill>
              </a:rPr>
              <a:t>Donations funds for Youth/Teen projects, if available.</a:t>
            </a:r>
          </a:p>
          <a:p>
            <a:pPr>
              <a:buFont typeface="Wingdings" pitchFamily="2" charset="2"/>
              <a:buChar char="v"/>
            </a:pPr>
            <a:r>
              <a:rPr lang="en-US" sz="2800" b="1" dirty="0" smtClean="0">
                <a:solidFill>
                  <a:schemeClr val="tx1">
                    <a:lumMod val="65000"/>
                    <a:lumOff val="35000"/>
                  </a:schemeClr>
                </a:solidFill>
              </a:rPr>
              <a:t>Youth Commission Fundraising</a:t>
            </a:r>
          </a:p>
          <a:p>
            <a:pPr>
              <a:buFont typeface="Wingdings" pitchFamily="2" charset="2"/>
              <a:buChar char="v"/>
            </a:pPr>
            <a:r>
              <a:rPr lang="en-US" sz="2800" b="1" dirty="0" smtClean="0">
                <a:solidFill>
                  <a:schemeClr val="tx1">
                    <a:lumMod val="65000"/>
                    <a:lumOff val="35000"/>
                  </a:schemeClr>
                </a:solidFill>
              </a:rPr>
              <a:t>Staff Fundraising/Letter Writing/Community Involvement</a:t>
            </a:r>
          </a:p>
          <a:p>
            <a:pPr>
              <a:buFont typeface="Wingdings" pitchFamily="2" charset="2"/>
              <a:buChar char="v"/>
            </a:pPr>
            <a:r>
              <a:rPr lang="en-US" sz="2800" b="1" dirty="0" smtClean="0">
                <a:solidFill>
                  <a:schemeClr val="tx1">
                    <a:lumMod val="65000"/>
                    <a:lumOff val="35000"/>
                  </a:schemeClr>
                </a:solidFill>
              </a:rPr>
              <a:t>Cost Considerations (Speakers, Food, T-shirts) </a:t>
            </a:r>
          </a:p>
          <a:p>
            <a:pPr>
              <a:buFont typeface="Wingdings" pitchFamily="2" charset="2"/>
              <a:buChar char="v"/>
            </a:pPr>
            <a:r>
              <a:rPr lang="en-US" sz="2800" b="1" dirty="0" smtClean="0">
                <a:solidFill>
                  <a:schemeClr val="tx1">
                    <a:lumMod val="65000"/>
                    <a:lumOff val="35000"/>
                  </a:schemeClr>
                </a:solidFill>
              </a:rPr>
              <a:t>Scholarship Opportunities</a:t>
            </a:r>
          </a:p>
          <a:p>
            <a:pPr>
              <a:buFont typeface="Wingdings" pitchFamily="2" charset="2"/>
              <a:buChar char="v"/>
            </a:pPr>
            <a:r>
              <a:rPr lang="en-US" sz="2800" b="1" dirty="0" smtClean="0">
                <a:solidFill>
                  <a:schemeClr val="tx1">
                    <a:lumMod val="65000"/>
                    <a:lumOff val="35000"/>
                  </a:schemeClr>
                </a:solidFill>
              </a:rPr>
              <a:t>Grant Funding</a:t>
            </a:r>
          </a:p>
          <a:p>
            <a:pPr>
              <a:buFont typeface="Wingdings" pitchFamily="2" charset="2"/>
              <a:buChar char="v"/>
            </a:pPr>
            <a:endParaRPr lang="en-US" sz="2400" b="1" dirty="0">
              <a:solidFill>
                <a:schemeClr val="tx1">
                  <a:lumMod val="65000"/>
                  <a:lumOff val="35000"/>
                </a:schemeClr>
              </a:solidFill>
            </a:endParaRPr>
          </a:p>
        </p:txBody>
      </p:sp>
      <p:sp>
        <p:nvSpPr>
          <p:cNvPr id="4" name="Date Placeholder 3"/>
          <p:cNvSpPr>
            <a:spLocks noGrp="1"/>
          </p:cNvSpPr>
          <p:nvPr>
            <p:ph type="dt" sz="half" idx="10"/>
          </p:nvPr>
        </p:nvSpPr>
        <p:spPr/>
        <p:txBody>
          <a:bodyPr/>
          <a:lstStyle/>
          <a:p>
            <a:fld id="{705E27A7-5301-4D8D-9A91-0696A57EB956}" type="datetime1">
              <a:rPr lang="en-US" smtClean="0"/>
              <a:pPr/>
              <a:t>3/23/17</a:t>
            </a:fld>
            <a:endParaRPr lang="en-US"/>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13615</TotalTime>
  <Words>1291</Words>
  <Application>Microsoft Macintosh PowerPoint</Application>
  <PresentationFormat>On-screen Show (4:3)</PresentationFormat>
  <Paragraphs>216</Paragraphs>
  <Slides>23</Slides>
  <Notes>22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#PowerUP! Building Teen Leadership in Your  Library &amp; Beyond</vt:lpstr>
      <vt:lpstr>#POWERUP </vt:lpstr>
      <vt:lpstr>PROGRAM BACKGROUND</vt:lpstr>
      <vt:lpstr>WHY #POWERUP AND #WTF IS IT?</vt:lpstr>
      <vt:lpstr>PROGRAM STEERING COMMITTEE</vt:lpstr>
      <vt:lpstr>Registration </vt:lpstr>
      <vt:lpstr>Itinerary 2016 &amp; 2017</vt:lpstr>
      <vt:lpstr>PROGRAM OBJECTIVES</vt:lpstr>
      <vt:lpstr>FUNDING CONSIDERATIONS</vt:lpstr>
      <vt:lpstr>#POWERUP CONFERENCE</vt:lpstr>
      <vt:lpstr>#POWERUP ACTIVITIES 2016</vt:lpstr>
      <vt:lpstr>PowerPoint Presentation</vt:lpstr>
      <vt:lpstr>#POWERUP ACTIVITIES 2016</vt:lpstr>
      <vt:lpstr>PUBLIC ART/PROJECTS</vt:lpstr>
      <vt:lpstr>SCHOLARHIP WINNER</vt:lpstr>
      <vt:lpstr>TAKEAWAYS</vt:lpstr>
      <vt:lpstr>PowerPoint Presentation</vt:lpstr>
      <vt:lpstr>OTHER POSSIBILTIES</vt:lpstr>
      <vt:lpstr>WHY TEENS?</vt:lpstr>
      <vt:lpstr>TEENS ARE NATURALS</vt:lpstr>
      <vt:lpstr>THE NECESSITY ALREADY EXISTS</vt:lpstr>
      <vt:lpstr>SUMMARY &amp; QUESTIONS </vt:lpstr>
      <vt:lpstr>CONTACT ME!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END  PARTNERSHIP PROGRAM</dc:title>
  <dc:creator>mmclachlan</dc:creator>
  <cp:lastModifiedBy>Emily Scherrer</cp:lastModifiedBy>
  <cp:revision>257</cp:revision>
  <dcterms:created xsi:type="dcterms:W3CDTF">2016-07-15T17:18:36Z</dcterms:created>
  <dcterms:modified xsi:type="dcterms:W3CDTF">2017-03-23T16:37:59Z</dcterms:modified>
</cp:coreProperties>
</file>